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Nuni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unito-italic.fntdata"/><Relationship Id="rId12" Type="http://schemas.openxmlformats.org/officeDocument/2006/relationships/slide" Target="slides/slide7.xml"/><Relationship Id="rId56"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73293176d_2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73293176d_2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73293176d_2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73293176d_2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73293176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73293176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73293176d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73293176d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73293176d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73293176d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73293176d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73293176d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73293176d_2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73293176d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73293176d_2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73293176d_2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73293176d_2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73293176d_2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73293176d_2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73293176d_2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73293176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73293176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73293176d_2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73293176d_2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73293176d_2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73293176d_2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73293176d_2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73293176d_2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73293176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73293176d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73293176d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73293176d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73293176d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73293176d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73293176d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73293176d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73293176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73293176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73293176d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73293176d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73293176d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73293176d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73293176d_2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73293176d_2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73293176d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73293176d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73293176d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73293176d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73293176d_2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73293176d_2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73293176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73293176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3293176d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3293176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73293176d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73293176d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73293176d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73293176d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73293176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73293176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73293176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73293176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73293176d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73293176d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73293176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73293176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73293176d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73293176d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73293176d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73293176d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73293176d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73293176d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73293176d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73293176d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73293176d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73293176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73293176d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73293176d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73293176d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73293176d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73293176d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73293176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73293176d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73293176d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73293176d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73293176d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73293176d_2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73293176d_2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73293176d_2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73293176d_2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73293176d_2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73293176d_2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73293176d_2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73293176d_2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73293176d_2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73293176d_2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915925" y="1578400"/>
            <a:ext cx="6638700" cy="157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Cool App</a:t>
            </a:r>
            <a:endParaRPr/>
          </a:p>
        </p:txBody>
      </p:sp>
      <p:sp>
        <p:nvSpPr>
          <p:cNvPr id="129" name="Google Shape;129;p13"/>
          <p:cNvSpPr txBox="1"/>
          <p:nvPr>
            <p:ph idx="1" type="subTitle"/>
          </p:nvPr>
        </p:nvSpPr>
        <p:spPr>
          <a:xfrm>
            <a:off x="4375275" y="3383075"/>
            <a:ext cx="4179300" cy="10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By: Bradley Juma</a:t>
            </a:r>
            <a:endParaRPr sz="1800"/>
          </a:p>
          <a:p>
            <a:pPr indent="0" lvl="0" marL="0" rtl="0" algn="ctr">
              <a:spcBef>
                <a:spcPts val="0"/>
              </a:spcBef>
              <a:spcAft>
                <a:spcPts val="0"/>
              </a:spcAft>
              <a:buNone/>
            </a:pPr>
            <a:r>
              <a:rPr lang="en" sz="1800"/>
              <a:t>	Laith Qubain</a:t>
            </a:r>
            <a:endParaRPr sz="1800"/>
          </a:p>
          <a:p>
            <a:pPr indent="0" lvl="0" marL="0" rtl="0" algn="ctr">
              <a:spcBef>
                <a:spcPts val="0"/>
              </a:spcBef>
              <a:spcAft>
                <a:spcPts val="0"/>
              </a:spcAft>
              <a:buNone/>
            </a:pPr>
            <a:r>
              <a:rPr lang="en" sz="1800"/>
              <a:t>		Minh Tran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819150" y="3483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interview guide</a:t>
            </a:r>
            <a:endParaRPr/>
          </a:p>
        </p:txBody>
      </p:sp>
      <p:sp>
        <p:nvSpPr>
          <p:cNvPr id="196" name="Google Shape;196;p22"/>
          <p:cNvSpPr txBox="1"/>
          <p:nvPr>
            <p:ph idx="1" type="body"/>
          </p:nvPr>
        </p:nvSpPr>
        <p:spPr>
          <a:xfrm>
            <a:off x="819150" y="1025875"/>
            <a:ext cx="7505700" cy="244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7F7F7F"/>
                </a:solidFill>
                <a:latin typeface="Arial"/>
                <a:ea typeface="Arial"/>
                <a:cs typeface="Arial"/>
                <a:sym typeface="Arial"/>
              </a:rPr>
              <a:t>1.</a:t>
            </a:r>
            <a:r>
              <a:rPr lang="en" sz="700">
                <a:solidFill>
                  <a:srgbClr val="7F7F7F"/>
                </a:solidFill>
                <a:latin typeface="Arial"/>
                <a:ea typeface="Arial"/>
                <a:cs typeface="Arial"/>
                <a:sym typeface="Arial"/>
              </a:rPr>
              <a:t>      </a:t>
            </a:r>
            <a:r>
              <a:rPr lang="en" sz="1100">
                <a:solidFill>
                  <a:srgbClr val="000000"/>
                </a:solidFill>
                <a:latin typeface="Arial"/>
                <a:ea typeface="Arial"/>
                <a:cs typeface="Arial"/>
                <a:sym typeface="Arial"/>
              </a:rPr>
              <a:t>How would you rate your self on the spectrum of emotion? </a:t>
            </a:r>
            <a:r>
              <a:rPr lang="en" sz="1100">
                <a:solidFill>
                  <a:srgbClr val="7F7F7F"/>
                </a:solidFill>
                <a:latin typeface="Arial"/>
                <a:ea typeface="Arial"/>
                <a:cs typeface="Arial"/>
                <a:sym typeface="Arial"/>
              </a:rPr>
              <a:t>//Elaborate</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2.</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Describe some routines and activities you usually take when you are sad.</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3.</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If you are ok with sharing this information, describe your worst incidents you had when you was emotionally unstable.</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4.</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is your average food consumption normally? </a:t>
            </a:r>
            <a:r>
              <a:rPr lang="en" sz="1100">
                <a:solidFill>
                  <a:srgbClr val="7F7F7F"/>
                </a:solidFill>
                <a:latin typeface="Arial"/>
                <a:ea typeface="Arial"/>
                <a:cs typeface="Arial"/>
                <a:sym typeface="Arial"/>
              </a:rPr>
              <a:t>//ask if have more time: How about when you are sad?</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5.</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your go to reason when you consume more food that your usual diet?</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6.</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 Describe your worst incidents you had with your diet?</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7F7F7F"/>
                </a:solidFill>
                <a:latin typeface="Arial"/>
                <a:ea typeface="Arial"/>
                <a:cs typeface="Arial"/>
                <a:sym typeface="Arial"/>
              </a:rPr>
              <a:t>7.</a:t>
            </a:r>
            <a:r>
              <a:rPr lang="en" sz="700">
                <a:solidFill>
                  <a:srgbClr val="7F7F7F"/>
                </a:solidFill>
                <a:latin typeface="Arial"/>
                <a:ea typeface="Arial"/>
                <a:cs typeface="Arial"/>
                <a:sym typeface="Arial"/>
              </a:rPr>
              <a:t>  	</a:t>
            </a:r>
            <a:r>
              <a:rPr lang="en" sz="1100">
                <a:solidFill>
                  <a:srgbClr val="000000"/>
                </a:solidFill>
                <a:latin typeface="Arial"/>
                <a:ea typeface="Arial"/>
                <a:cs typeface="Arial"/>
                <a:sym typeface="Arial"/>
              </a:rPr>
              <a:t> Why do you think people would choose to consume food when they are sad? </a:t>
            </a:r>
            <a:r>
              <a:rPr lang="en" sz="1100">
                <a:solidFill>
                  <a:srgbClr val="7F7F7F"/>
                </a:solidFill>
                <a:latin typeface="Arial"/>
                <a:ea typeface="Arial"/>
                <a:cs typeface="Arial"/>
                <a:sym typeface="Arial"/>
              </a:rPr>
              <a:t>//If they said they eat food when sad, rephrase the question into “why did you choose to consume…”</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8.</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Describe an addiction you had.</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9.</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do you think is a good way for you to break of your own addiction?</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7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Survey </a:t>
            </a:r>
            <a:endParaRPr/>
          </a:p>
        </p:txBody>
      </p:sp>
      <p:sp>
        <p:nvSpPr>
          <p:cNvPr id="202" name="Google Shape;202;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23 respondents</a:t>
            </a:r>
            <a:endParaRPr/>
          </a:p>
          <a:p>
            <a:pPr indent="-311150" lvl="0" marL="457200" rtl="0" algn="l">
              <a:lnSpc>
                <a:spcPct val="100000"/>
              </a:lnSpc>
              <a:spcBef>
                <a:spcPts val="0"/>
              </a:spcBef>
              <a:spcAft>
                <a:spcPts val="0"/>
              </a:spcAft>
              <a:buSzPts val="1300"/>
              <a:buChar char="-"/>
            </a:pPr>
            <a:r>
              <a:rPr lang="en"/>
              <a:t>Mostly of Temple University</a:t>
            </a:r>
            <a:endParaRPr/>
          </a:p>
          <a:p>
            <a:pPr indent="-311150" lvl="0" marL="457200" rtl="0" algn="l">
              <a:lnSpc>
                <a:spcPct val="100000"/>
              </a:lnSpc>
              <a:spcBef>
                <a:spcPts val="0"/>
              </a:spcBef>
              <a:spcAft>
                <a:spcPts val="0"/>
              </a:spcAft>
              <a:buSzPts val="1300"/>
              <a:buChar char="-"/>
            </a:pPr>
            <a:r>
              <a:rPr lang="en"/>
              <a:t>Early 20-24</a:t>
            </a:r>
            <a:endParaRPr/>
          </a:p>
          <a:p>
            <a:pPr indent="-311150" lvl="0" marL="457200" rtl="0" algn="l">
              <a:lnSpc>
                <a:spcPct val="100000"/>
              </a:lnSpc>
              <a:spcBef>
                <a:spcPts val="0"/>
              </a:spcBef>
              <a:spcAft>
                <a:spcPts val="0"/>
              </a:spcAft>
              <a:buSzPts val="1300"/>
              <a:buChar char="-"/>
            </a:pPr>
            <a:r>
              <a:rPr lang="en"/>
              <a:t>Most use Facebook and Instagram as their primary social media</a:t>
            </a:r>
            <a:endParaRPr/>
          </a:p>
          <a:p>
            <a:pPr indent="-311150" lvl="0" marL="457200" rtl="0" algn="l">
              <a:lnSpc>
                <a:spcPct val="100000"/>
              </a:lnSpc>
              <a:spcBef>
                <a:spcPts val="0"/>
              </a:spcBef>
              <a:spcAft>
                <a:spcPts val="0"/>
              </a:spcAft>
              <a:buSzPts val="1300"/>
              <a:buChar char="-"/>
            </a:pPr>
            <a:r>
              <a:rPr lang="en"/>
              <a:t>Most have no medical or mental condition that affect their study or daily life</a:t>
            </a:r>
            <a:endParaRPr/>
          </a:p>
          <a:p>
            <a:pPr indent="-311150" lvl="0" marL="457200" rtl="0" algn="l">
              <a:lnSpc>
                <a:spcPct val="100000"/>
              </a:lnSpc>
              <a:spcBef>
                <a:spcPts val="0"/>
              </a:spcBef>
              <a:spcAft>
                <a:spcPts val="0"/>
              </a:spcAft>
              <a:buSzPts val="1300"/>
              <a:buChar char="-"/>
            </a:pPr>
            <a:r>
              <a:rPr lang="en"/>
              <a:t>Most are adequate with technology</a:t>
            </a:r>
            <a:endParaRPr/>
          </a:p>
          <a:p>
            <a:pPr indent="-311150" lvl="0" marL="457200" rtl="0" algn="l">
              <a:lnSpc>
                <a:spcPct val="100000"/>
              </a:lnSpc>
              <a:spcBef>
                <a:spcPts val="0"/>
              </a:spcBef>
              <a:spcAft>
                <a:spcPts val="0"/>
              </a:spcAft>
              <a:buSzPts val="1300"/>
              <a:buChar char="-"/>
            </a:pPr>
            <a:r>
              <a:rPr lang="en"/>
              <a:t>Average 2 meals a day</a:t>
            </a:r>
            <a:endParaRPr/>
          </a:p>
          <a:p>
            <a:pPr indent="-311150" lvl="0" marL="457200" rtl="0" algn="l">
              <a:lnSpc>
                <a:spcPct val="100000"/>
              </a:lnSpc>
              <a:spcBef>
                <a:spcPts val="0"/>
              </a:spcBef>
              <a:spcAft>
                <a:spcPts val="0"/>
              </a:spcAft>
              <a:buSzPts val="1300"/>
              <a:buChar char="-"/>
            </a:pPr>
            <a:r>
              <a:rPr lang="en"/>
              <a:t>Exercise 3 times a week</a:t>
            </a:r>
            <a:endParaRPr/>
          </a:p>
          <a:p>
            <a:pPr indent="-311150" lvl="0" marL="457200" rtl="0" algn="l">
              <a:lnSpc>
                <a:spcPct val="100000"/>
              </a:lnSpc>
              <a:spcBef>
                <a:spcPts val="0"/>
              </a:spcBef>
              <a:spcAft>
                <a:spcPts val="0"/>
              </a:spcAft>
              <a:buSzPts val="1300"/>
              <a:buChar char="-"/>
            </a:pPr>
            <a:r>
              <a:rPr lang="en"/>
              <a:t>Either never try or own a health and wellness applications, all think they are useful</a:t>
            </a:r>
            <a:endParaRPr/>
          </a:p>
          <a:p>
            <a:pPr indent="-311150" lvl="0" marL="457200" rtl="0" algn="l">
              <a:lnSpc>
                <a:spcPct val="100000"/>
              </a:lnSpc>
              <a:spcBef>
                <a:spcPts val="0"/>
              </a:spcBef>
              <a:spcAft>
                <a:spcPts val="0"/>
              </a:spcAft>
              <a:buSzPts val="1300"/>
              <a:buChar char="-"/>
            </a:pPr>
            <a:r>
              <a:rPr lang="en"/>
              <a:t>Sleep or eat more when feeling sad</a:t>
            </a:r>
            <a:endParaRPr/>
          </a:p>
          <a:p>
            <a:pPr indent="-311150" lvl="0" marL="457200" rtl="0" algn="l">
              <a:lnSpc>
                <a:spcPct val="100000"/>
              </a:lnSpc>
              <a:spcBef>
                <a:spcPts val="0"/>
              </a:spcBef>
              <a:spcAft>
                <a:spcPts val="0"/>
              </a:spcAft>
              <a:buSzPts val="1300"/>
              <a:buChar char="-"/>
            </a:pPr>
            <a:r>
              <a:rPr lang="en"/>
              <a:t>Divided on the effectiveness of using addiction to beat another addiction</a:t>
            </a:r>
            <a:endParaRPr/>
          </a:p>
          <a:p>
            <a:pPr indent="-311150" lvl="0" marL="457200" rtl="0" algn="l">
              <a:lnSpc>
                <a:spcPct val="100000"/>
              </a:lnSpc>
              <a:spcBef>
                <a:spcPts val="0"/>
              </a:spcBef>
              <a:spcAft>
                <a:spcPts val="0"/>
              </a:spcAft>
              <a:buSzPts val="1300"/>
              <a:buChar char="-"/>
            </a:pPr>
            <a:r>
              <a:rPr lang="en"/>
              <a:t>Most would consider “being organized” and “have a schedule” or similar as the most effective trait of a good time-manager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819150" y="346050"/>
            <a:ext cx="7505700" cy="915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900"/>
              <a:t>User Survey Finding</a:t>
            </a:r>
            <a:endParaRPr/>
          </a:p>
          <a:p>
            <a:pPr indent="0" lvl="0" marL="0" rtl="0" algn="l">
              <a:spcBef>
                <a:spcPts val="0"/>
              </a:spcBef>
              <a:spcAft>
                <a:spcPts val="0"/>
              </a:spcAft>
              <a:buNone/>
            </a:pPr>
            <a:r>
              <a:t/>
            </a:r>
            <a:endParaRPr sz="2050">
              <a:solidFill>
                <a:srgbClr val="000000"/>
              </a:solidFill>
              <a:highlight>
                <a:srgbClr val="F2F2F2"/>
              </a:highlight>
              <a:latin typeface="Arial"/>
              <a:ea typeface="Arial"/>
              <a:cs typeface="Arial"/>
              <a:sym typeface="Arial"/>
            </a:endParaRPr>
          </a:p>
        </p:txBody>
      </p:sp>
      <p:sp>
        <p:nvSpPr>
          <p:cNvPr id="208" name="Google Shape;208;p24"/>
          <p:cNvSpPr txBox="1"/>
          <p:nvPr>
            <p:ph idx="1" type="body"/>
          </p:nvPr>
        </p:nvSpPr>
        <p:spPr>
          <a:xfrm>
            <a:off x="347575" y="14552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9" name="Google Shape;209;p24"/>
          <p:cNvPicPr preferRelativeResize="0"/>
          <p:nvPr/>
        </p:nvPicPr>
        <p:blipFill>
          <a:blip r:embed="rId3">
            <a:alphaModFix/>
          </a:blip>
          <a:stretch>
            <a:fillRect/>
          </a:stretch>
        </p:blipFill>
        <p:spPr>
          <a:xfrm>
            <a:off x="0" y="1773875"/>
            <a:ext cx="9144001" cy="336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25"/>
          <p:cNvPicPr preferRelativeResize="0"/>
          <p:nvPr/>
        </p:nvPicPr>
        <p:blipFill>
          <a:blip r:embed="rId3">
            <a:alphaModFix/>
          </a:blip>
          <a:stretch>
            <a:fillRect/>
          </a:stretch>
        </p:blipFill>
        <p:spPr>
          <a:xfrm>
            <a:off x="0" y="1800199"/>
            <a:ext cx="9143998" cy="3322426"/>
          </a:xfrm>
          <a:prstGeom prst="rect">
            <a:avLst/>
          </a:prstGeom>
          <a:noFill/>
          <a:ln>
            <a:noFill/>
          </a:ln>
        </p:spPr>
      </p:pic>
      <p:sp>
        <p:nvSpPr>
          <p:cNvPr id="216" name="Google Shape;216;p25"/>
          <p:cNvSpPr txBox="1"/>
          <p:nvPr>
            <p:ph type="title"/>
          </p:nvPr>
        </p:nvSpPr>
        <p:spPr>
          <a:xfrm>
            <a:off x="819150" y="346050"/>
            <a:ext cx="7505700" cy="915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900"/>
              <a:t>User Survey Finding</a:t>
            </a:r>
            <a:endParaRPr/>
          </a:p>
          <a:p>
            <a:pPr indent="0" lvl="0" marL="0" rtl="0" algn="l">
              <a:spcBef>
                <a:spcPts val="0"/>
              </a:spcBef>
              <a:spcAft>
                <a:spcPts val="0"/>
              </a:spcAft>
              <a:buNone/>
            </a:pPr>
            <a:r>
              <a:t/>
            </a:r>
            <a:endParaRPr sz="2050">
              <a:solidFill>
                <a:srgbClr val="000000"/>
              </a:solidFill>
              <a:highlight>
                <a:srgbClr val="F2F2F2"/>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819150" y="4225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Clustering-text-based answer</a:t>
            </a:r>
            <a:endParaRPr/>
          </a:p>
        </p:txBody>
      </p:sp>
      <p:sp>
        <p:nvSpPr>
          <p:cNvPr id="222" name="Google Shape;222;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3" name="Google Shape;223;p26"/>
          <p:cNvPicPr preferRelativeResize="0"/>
          <p:nvPr/>
        </p:nvPicPr>
        <p:blipFill rotWithShape="1">
          <a:blip r:embed="rId3">
            <a:alphaModFix/>
          </a:blip>
          <a:srcRect b="20605" l="47582" r="15389" t="25425"/>
          <a:stretch/>
        </p:blipFill>
        <p:spPr>
          <a:xfrm>
            <a:off x="284325" y="1455550"/>
            <a:ext cx="4424923" cy="3627750"/>
          </a:xfrm>
          <a:prstGeom prst="rect">
            <a:avLst/>
          </a:prstGeom>
          <a:noFill/>
          <a:ln>
            <a:noFill/>
          </a:ln>
        </p:spPr>
      </p:pic>
      <p:pic>
        <p:nvPicPr>
          <p:cNvPr id="224" name="Google Shape;224;p26"/>
          <p:cNvPicPr preferRelativeResize="0"/>
          <p:nvPr/>
        </p:nvPicPr>
        <p:blipFill rotWithShape="1">
          <a:blip r:embed="rId4">
            <a:alphaModFix/>
          </a:blip>
          <a:srcRect b="20551" l="67016" r="13763" t="25478"/>
          <a:stretch/>
        </p:blipFill>
        <p:spPr>
          <a:xfrm>
            <a:off x="6039500" y="1455550"/>
            <a:ext cx="2296901" cy="36277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1-Popular crossfit senior</a:t>
            </a:r>
            <a:endParaRPr/>
          </a:p>
        </p:txBody>
      </p:sp>
      <p:sp>
        <p:nvSpPr>
          <p:cNvPr id="230" name="Google Shape;230;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 23</a:t>
            </a:r>
            <a:endParaRPr/>
          </a:p>
          <a:p>
            <a:pPr indent="0" lvl="0" marL="0" rtl="0" algn="l">
              <a:spcBef>
                <a:spcPts val="1600"/>
              </a:spcBef>
              <a:spcAft>
                <a:spcPts val="0"/>
              </a:spcAft>
              <a:buNone/>
            </a:pPr>
            <a:r>
              <a:rPr lang="en"/>
              <a:t>Gender: Young Lad</a:t>
            </a:r>
            <a:endParaRPr/>
          </a:p>
          <a:p>
            <a:pPr indent="0" lvl="0" marL="0" rtl="0" algn="l">
              <a:spcBef>
                <a:spcPts val="1600"/>
              </a:spcBef>
              <a:spcAft>
                <a:spcPts val="0"/>
              </a:spcAft>
              <a:buNone/>
            </a:pPr>
            <a:r>
              <a:rPr lang="en"/>
              <a:t>Occupation: Temple student</a:t>
            </a:r>
            <a:endParaRPr/>
          </a:p>
          <a:p>
            <a:pPr indent="0" lvl="0" marL="0" rtl="0" algn="l">
              <a:spcBef>
                <a:spcPts val="1600"/>
              </a:spcBef>
              <a:spcAft>
                <a:spcPts val="0"/>
              </a:spcAft>
              <a:buNone/>
            </a:pPr>
            <a:r>
              <a:rPr lang="en"/>
              <a:t>Activity and Task: hang around with friends on weekend</a:t>
            </a:r>
            <a:endParaRPr/>
          </a:p>
          <a:p>
            <a:pPr indent="0" lvl="0" marL="0" rtl="0" algn="l">
              <a:spcBef>
                <a:spcPts val="1600"/>
              </a:spcBef>
              <a:spcAft>
                <a:spcPts val="0"/>
              </a:spcAft>
              <a:buNone/>
            </a:pPr>
            <a:r>
              <a:rPr lang="en"/>
              <a:t>Pain points: Consume too much entertainment, Tuition</a:t>
            </a:r>
            <a:endParaRPr/>
          </a:p>
          <a:p>
            <a:pPr indent="0" lvl="0" marL="0" rtl="0" algn="l">
              <a:spcBef>
                <a:spcPts val="1600"/>
              </a:spcBef>
              <a:spcAft>
                <a:spcPts val="0"/>
              </a:spcAft>
              <a:buNone/>
            </a:pPr>
            <a:r>
              <a:rPr lang="en"/>
              <a:t>Tools and tech: Efficient with technology, most used app is social media, social media usage is Instagram and Snapchat, doesn’t own a health and wellness app</a:t>
            </a:r>
            <a:endParaRPr/>
          </a:p>
          <a:p>
            <a:pPr indent="0" lvl="0" marL="0" rtl="0" algn="l">
              <a:spcBef>
                <a:spcPts val="1600"/>
              </a:spcBef>
              <a:spcAft>
                <a:spcPts val="1600"/>
              </a:spcAft>
              <a:buNone/>
            </a:pPr>
            <a:r>
              <a:t/>
            </a:r>
            <a:endParaRPr/>
          </a:p>
        </p:txBody>
      </p:sp>
      <p:pic>
        <p:nvPicPr>
          <p:cNvPr id="231" name="Google Shape;231;p27"/>
          <p:cNvPicPr preferRelativeResize="0"/>
          <p:nvPr/>
        </p:nvPicPr>
        <p:blipFill rotWithShape="1">
          <a:blip r:embed="rId3">
            <a:alphaModFix/>
          </a:blip>
          <a:srcRect b="26107" l="30347" r="36452" t="23100"/>
          <a:stretch/>
        </p:blipFill>
        <p:spPr>
          <a:xfrm>
            <a:off x="6303450" y="1530025"/>
            <a:ext cx="2420976" cy="2083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2- Depressed junior</a:t>
            </a:r>
            <a:endParaRPr/>
          </a:p>
        </p:txBody>
      </p:sp>
      <p:sp>
        <p:nvSpPr>
          <p:cNvPr id="237" name="Google Shape;237;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 22</a:t>
            </a:r>
            <a:endParaRPr/>
          </a:p>
          <a:p>
            <a:pPr indent="0" lvl="0" marL="0" rtl="0" algn="l">
              <a:spcBef>
                <a:spcPts val="1600"/>
              </a:spcBef>
              <a:spcAft>
                <a:spcPts val="0"/>
              </a:spcAft>
              <a:buNone/>
            </a:pPr>
            <a:r>
              <a:rPr lang="en"/>
              <a:t>Gender: Fair Lady</a:t>
            </a:r>
            <a:endParaRPr/>
          </a:p>
          <a:p>
            <a:pPr indent="0" lvl="0" marL="0" rtl="0" algn="l">
              <a:spcBef>
                <a:spcPts val="1600"/>
              </a:spcBef>
              <a:spcAft>
                <a:spcPts val="0"/>
              </a:spcAft>
              <a:buNone/>
            </a:pPr>
            <a:r>
              <a:rPr lang="en"/>
              <a:t>Occupation: Temple student</a:t>
            </a:r>
            <a:endParaRPr/>
          </a:p>
          <a:p>
            <a:pPr indent="0" lvl="0" marL="0" rtl="0" algn="l">
              <a:spcBef>
                <a:spcPts val="1600"/>
              </a:spcBef>
              <a:spcAft>
                <a:spcPts val="0"/>
              </a:spcAft>
              <a:buNone/>
            </a:pPr>
            <a:r>
              <a:rPr lang="en"/>
              <a:t>Activity and Task: study on the weekend</a:t>
            </a:r>
            <a:endParaRPr/>
          </a:p>
          <a:p>
            <a:pPr indent="0" lvl="0" marL="0" rtl="0" algn="l">
              <a:spcBef>
                <a:spcPts val="1600"/>
              </a:spcBef>
              <a:spcAft>
                <a:spcPts val="0"/>
              </a:spcAft>
              <a:buNone/>
            </a:pPr>
            <a:r>
              <a:rPr lang="en"/>
              <a:t>Pain points: Mental health, Tuition</a:t>
            </a:r>
            <a:endParaRPr/>
          </a:p>
          <a:p>
            <a:pPr indent="0" lvl="0" marL="0" rtl="0" algn="l">
              <a:spcBef>
                <a:spcPts val="1600"/>
              </a:spcBef>
              <a:spcAft>
                <a:spcPts val="1600"/>
              </a:spcAft>
              <a:buNone/>
            </a:pPr>
            <a:r>
              <a:rPr lang="en"/>
              <a:t>Tools and tech: Efficient with technology, most used app is web browser such as Chrome, social media usage is Facebook, own a health and wellness app</a:t>
            </a:r>
            <a:endParaRPr/>
          </a:p>
        </p:txBody>
      </p:sp>
      <p:pic>
        <p:nvPicPr>
          <p:cNvPr id="238" name="Google Shape;238;p28"/>
          <p:cNvPicPr preferRelativeResize="0"/>
          <p:nvPr/>
        </p:nvPicPr>
        <p:blipFill rotWithShape="1">
          <a:blip r:embed="rId3">
            <a:alphaModFix/>
          </a:blip>
          <a:srcRect b="71419" l="80776" r="9572" t="12976"/>
          <a:stretch/>
        </p:blipFill>
        <p:spPr>
          <a:xfrm>
            <a:off x="6356125" y="1465150"/>
            <a:ext cx="2433398" cy="2213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Ideation</a:t>
            </a:r>
            <a:endParaRPr/>
          </a:p>
        </p:txBody>
      </p:sp>
      <p:sp>
        <p:nvSpPr>
          <p:cNvPr id="244" name="Google Shape;244;p2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5" name="Google Shape;245;p29"/>
          <p:cNvSpPr/>
          <p:nvPr/>
        </p:nvSpPr>
        <p:spPr>
          <a:xfrm>
            <a:off x="496450" y="3434425"/>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Brainstorm</a:t>
            </a:r>
            <a:endParaRPr/>
          </a:p>
        </p:txBody>
      </p:sp>
      <p:sp>
        <p:nvSpPr>
          <p:cNvPr id="246" name="Google Shape;246;p29"/>
          <p:cNvSpPr/>
          <p:nvPr/>
        </p:nvSpPr>
        <p:spPr>
          <a:xfrm>
            <a:off x="3489175" y="3434425"/>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First sketch</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819150" y="4142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a:t>
            </a:r>
            <a:endParaRPr/>
          </a:p>
        </p:txBody>
      </p:sp>
      <p:sp>
        <p:nvSpPr>
          <p:cNvPr id="252" name="Google Shape;252;p30"/>
          <p:cNvSpPr txBox="1"/>
          <p:nvPr>
            <p:ph idx="1" type="body"/>
          </p:nvPr>
        </p:nvSpPr>
        <p:spPr>
          <a:xfrm>
            <a:off x="819150" y="1567525"/>
            <a:ext cx="3380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and wellness</a:t>
            </a:r>
            <a:endParaRPr/>
          </a:p>
          <a:p>
            <a:pPr indent="0" lvl="0" marL="0" rtl="0" algn="l">
              <a:spcBef>
                <a:spcPts val="1600"/>
              </a:spcBef>
              <a:spcAft>
                <a:spcPts val="0"/>
              </a:spcAft>
              <a:buNone/>
            </a:pPr>
            <a:r>
              <a:rPr lang="en"/>
              <a:t>seeking to fulfill topic need</a:t>
            </a:r>
            <a:endParaRPr/>
          </a:p>
          <a:p>
            <a:pPr indent="0" lvl="0" marL="0" rtl="0" algn="l">
              <a:spcBef>
                <a:spcPts val="1600"/>
              </a:spcBef>
              <a:spcAft>
                <a:spcPts val="0"/>
              </a:spcAft>
              <a:buNone/>
            </a:pPr>
            <a:r>
              <a:rPr lang="en"/>
              <a:t>what's in health and wellness?</a:t>
            </a:r>
            <a:endParaRPr/>
          </a:p>
          <a:p>
            <a:pPr indent="0" lvl="0" marL="0" rtl="0" algn="l">
              <a:spcBef>
                <a:spcPts val="1600"/>
              </a:spcBef>
              <a:spcAft>
                <a:spcPts val="0"/>
              </a:spcAft>
              <a:buNone/>
            </a:pPr>
            <a:r>
              <a:rPr lang="en"/>
              <a:t>depression, obesity, AIDS, STD, common cold, mild disease, headache, </a:t>
            </a:r>
            <a:endParaRPr/>
          </a:p>
          <a:p>
            <a:pPr indent="0" lvl="0" marL="0" rtl="0" algn="l">
              <a:spcBef>
                <a:spcPts val="1600"/>
              </a:spcBef>
              <a:spcAft>
                <a:spcPts val="0"/>
              </a:spcAft>
              <a:buNone/>
            </a:pPr>
            <a:r>
              <a:rPr lang="en"/>
              <a:t>lifestyle, how to live</a:t>
            </a:r>
            <a:endParaRPr/>
          </a:p>
          <a:p>
            <a:pPr indent="0" lvl="0" marL="0" rtl="0" algn="l">
              <a:spcBef>
                <a:spcPts val="1600"/>
              </a:spcBef>
              <a:spcAft>
                <a:spcPts val="0"/>
              </a:spcAft>
              <a:buNone/>
            </a:pPr>
            <a:r>
              <a:rPr lang="en"/>
              <a:t>calories tracker, food intake tracker, excersice tracker, </a:t>
            </a:r>
            <a:endParaRPr/>
          </a:p>
          <a:p>
            <a:pPr indent="0" lvl="0" marL="0" rtl="0" algn="l">
              <a:spcBef>
                <a:spcPts val="1600"/>
              </a:spcBef>
              <a:spcAft>
                <a:spcPts val="0"/>
              </a:spcAft>
              <a:buNone/>
            </a:pPr>
            <a:r>
              <a:rPr lang="en"/>
              <a:t>yoga, weight training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3" name="Google Shape;253;p30"/>
          <p:cNvSpPr txBox="1"/>
          <p:nvPr>
            <p:ph idx="1" type="body"/>
          </p:nvPr>
        </p:nvSpPr>
        <p:spPr>
          <a:xfrm>
            <a:off x="5081475" y="295700"/>
            <a:ext cx="3380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for work out</a:t>
            </a:r>
            <a:endParaRPr/>
          </a:p>
          <a:p>
            <a:pPr indent="0" lvl="0" marL="0" rtl="0" algn="l">
              <a:spcBef>
                <a:spcPts val="1600"/>
              </a:spcBef>
              <a:spcAft>
                <a:spcPts val="0"/>
              </a:spcAft>
              <a:buNone/>
            </a:pPr>
            <a:r>
              <a:rPr lang="en"/>
              <a:t>first aid, wildlife awareness, camping, </a:t>
            </a:r>
            <a:endParaRPr/>
          </a:p>
          <a:p>
            <a:pPr indent="0" lvl="0" marL="0" rtl="0" algn="l">
              <a:spcBef>
                <a:spcPts val="1600"/>
              </a:spcBef>
              <a:spcAft>
                <a:spcPts val="0"/>
              </a:spcAft>
              <a:buNone/>
            </a:pPr>
            <a:r>
              <a:rPr lang="en"/>
              <a:t>doctor, teaching health and wellness, </a:t>
            </a:r>
            <a:endParaRPr/>
          </a:p>
          <a:p>
            <a:pPr indent="0" lvl="0" marL="0" rtl="0" algn="l">
              <a:spcBef>
                <a:spcPts val="1600"/>
              </a:spcBef>
              <a:spcAft>
                <a:spcPts val="0"/>
              </a:spcAft>
              <a:buNone/>
            </a:pPr>
            <a:r>
              <a:rPr lang="en"/>
              <a:t>asmr, destination searching, game, addiction breaking tool, </a:t>
            </a:r>
            <a:endParaRPr/>
          </a:p>
          <a:p>
            <a:pPr indent="0" lvl="0" marL="0" rtl="0" algn="l">
              <a:spcBef>
                <a:spcPts val="1600"/>
              </a:spcBef>
              <a:spcAft>
                <a:spcPts val="0"/>
              </a:spcAft>
              <a:buNone/>
            </a:pPr>
            <a:r>
              <a:rPr lang="en"/>
              <a:t>informercial, AI for human interaction (for those who are lonely), </a:t>
            </a:r>
            <a:endParaRPr/>
          </a:p>
          <a:p>
            <a:pPr indent="0" lvl="0" marL="0" rtl="0" algn="l">
              <a:spcBef>
                <a:spcPts val="1600"/>
              </a:spcBef>
              <a:spcAft>
                <a:spcPts val="0"/>
              </a:spcAft>
              <a:buNone/>
            </a:pPr>
            <a:r>
              <a:rPr lang="en"/>
              <a:t>daily life improvement for blind, deaf, disable ppl, old people, young people</a:t>
            </a:r>
            <a:endParaRPr/>
          </a:p>
          <a:p>
            <a:pPr indent="0" lvl="0" marL="0" rtl="0" algn="l">
              <a:spcBef>
                <a:spcPts val="1600"/>
              </a:spcBef>
              <a:spcAft>
                <a:spcPts val="0"/>
              </a:spcAft>
              <a:buNone/>
            </a:pPr>
            <a:r>
              <a:rPr lang="en"/>
              <a:t>stress reduction method, environment tracker for humidity, sun, cloud, perhaps may improve mood</a:t>
            </a:r>
            <a:endParaRPr/>
          </a:p>
          <a:p>
            <a:pPr indent="0" lvl="0" marL="0" rtl="0" algn="l">
              <a:spcBef>
                <a:spcPts val="1600"/>
              </a:spcBef>
              <a:spcAft>
                <a:spcPts val="0"/>
              </a:spcAft>
              <a:buNone/>
            </a:pPr>
            <a:r>
              <a:rPr lang="en"/>
              <a:t>solving the need for keep track of their daily routine for busy people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819150" y="3247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a:t>
            </a:r>
            <a:endParaRPr/>
          </a:p>
        </p:txBody>
      </p:sp>
      <p:sp>
        <p:nvSpPr>
          <p:cNvPr id="259" name="Google Shape;259;p31"/>
          <p:cNvSpPr txBox="1"/>
          <p:nvPr>
            <p:ph idx="1" type="body"/>
          </p:nvPr>
        </p:nvSpPr>
        <p:spPr>
          <a:xfrm>
            <a:off x="187200" y="1279325"/>
            <a:ext cx="2661300" cy="36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overweight</a:t>
            </a:r>
            <a:endParaRPr/>
          </a:p>
          <a:p>
            <a:pPr indent="0" lvl="0" marL="0" rtl="0" algn="l">
              <a:spcBef>
                <a:spcPts val="1600"/>
              </a:spcBef>
              <a:spcAft>
                <a:spcPts val="0"/>
              </a:spcAft>
              <a:buNone/>
            </a:pPr>
            <a:r>
              <a:rPr lang="en"/>
              <a:t>audience: obese people </a:t>
            </a:r>
            <a:endParaRPr/>
          </a:p>
          <a:p>
            <a:pPr indent="0" lvl="0" marL="0" rtl="0" algn="l">
              <a:spcBef>
                <a:spcPts val="1600"/>
              </a:spcBef>
              <a:spcAft>
                <a:spcPts val="0"/>
              </a:spcAft>
              <a:buNone/>
            </a:pPr>
            <a:r>
              <a:rPr lang="en"/>
              <a:t>because  people consume too much fast food</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problem: they can't keep track of daily life routines/tasks</a:t>
            </a:r>
            <a:endParaRPr/>
          </a:p>
          <a:p>
            <a:pPr indent="0" lvl="0" marL="0" rtl="0" algn="l">
              <a:spcBef>
                <a:spcPts val="1600"/>
              </a:spcBef>
              <a:spcAft>
                <a:spcPts val="0"/>
              </a:spcAft>
              <a:buNone/>
            </a:pPr>
            <a:r>
              <a:rPr lang="en"/>
              <a:t>audience: elderly people</a:t>
            </a:r>
            <a:endParaRPr/>
          </a:p>
          <a:p>
            <a:pPr indent="0" lvl="0" marL="0" rtl="0" algn="l">
              <a:spcBef>
                <a:spcPts val="1600"/>
              </a:spcBef>
              <a:spcAft>
                <a:spcPts val="0"/>
              </a:spcAft>
              <a:buNone/>
            </a:pPr>
            <a:r>
              <a:rPr lang="en"/>
              <a:t>because: memory issues/short time issue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0" name="Google Shape;260;p31"/>
          <p:cNvSpPr txBox="1"/>
          <p:nvPr>
            <p:ph idx="1" type="body"/>
          </p:nvPr>
        </p:nvSpPr>
        <p:spPr>
          <a:xfrm>
            <a:off x="3125175" y="1279325"/>
            <a:ext cx="2718300" cy="3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they can't keep track of daily life routines/tasks</a:t>
            </a:r>
            <a:endParaRPr/>
          </a:p>
          <a:p>
            <a:pPr indent="0" lvl="0" marL="0" rtl="0" algn="l">
              <a:spcBef>
                <a:spcPts val="1600"/>
              </a:spcBef>
              <a:spcAft>
                <a:spcPts val="0"/>
              </a:spcAft>
              <a:buNone/>
            </a:pPr>
            <a:r>
              <a:rPr lang="en"/>
              <a:t>audience: student people</a:t>
            </a:r>
            <a:endParaRPr/>
          </a:p>
          <a:p>
            <a:pPr indent="0" lvl="0" marL="0" rtl="0" algn="l">
              <a:spcBef>
                <a:spcPts val="1600"/>
              </a:spcBef>
              <a:spcAft>
                <a:spcPts val="0"/>
              </a:spcAft>
              <a:buNone/>
            </a:pPr>
            <a:r>
              <a:rPr lang="en"/>
              <a:t>because: memory issues/short time issue, too much goal</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problem: selecting  medication </a:t>
            </a:r>
            <a:endParaRPr/>
          </a:p>
          <a:p>
            <a:pPr indent="0" lvl="0" marL="0" rtl="0" algn="l">
              <a:spcBef>
                <a:spcPts val="1600"/>
              </a:spcBef>
              <a:spcAft>
                <a:spcPts val="0"/>
              </a:spcAft>
              <a:buNone/>
            </a:pPr>
            <a:r>
              <a:rPr lang="en"/>
              <a:t>audience: blind people</a:t>
            </a:r>
            <a:endParaRPr/>
          </a:p>
          <a:p>
            <a:pPr indent="0" lvl="0" marL="0" rtl="0" algn="l">
              <a:spcBef>
                <a:spcPts val="1600"/>
              </a:spcBef>
              <a:spcAft>
                <a:spcPts val="0"/>
              </a:spcAft>
              <a:buNone/>
            </a:pPr>
            <a:r>
              <a:rPr lang="en"/>
              <a:t>because: they can't read the description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1" name="Google Shape;261;p31"/>
          <p:cNvSpPr txBox="1"/>
          <p:nvPr>
            <p:ph idx="1" type="body"/>
          </p:nvPr>
        </p:nvSpPr>
        <p:spPr>
          <a:xfrm>
            <a:off x="6217750" y="1279325"/>
            <a:ext cx="2718300" cy="3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people eating all the time</a:t>
            </a:r>
            <a:endParaRPr/>
          </a:p>
          <a:p>
            <a:pPr indent="0" lvl="0" marL="0" rtl="0" algn="l">
              <a:spcBef>
                <a:spcPts val="1600"/>
              </a:spcBef>
              <a:spcAft>
                <a:spcPts val="0"/>
              </a:spcAft>
              <a:buNone/>
            </a:pPr>
            <a:r>
              <a:rPr lang="en"/>
              <a:t>audience: depressed people</a:t>
            </a:r>
            <a:endParaRPr/>
          </a:p>
          <a:p>
            <a:pPr indent="0" lvl="0" marL="0" rtl="0" algn="l">
              <a:spcBef>
                <a:spcPts val="1600"/>
              </a:spcBef>
              <a:spcAft>
                <a:spcPts val="0"/>
              </a:spcAft>
              <a:buNone/>
            </a:pPr>
            <a:r>
              <a:rPr lang="en"/>
              <a:t>because: they get satisfaction from eating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459475" y="1968500"/>
            <a:ext cx="7505700" cy="2448000"/>
          </a:xfrm>
          <a:prstGeom prst="rect">
            <a:avLst/>
          </a:prstGeom>
        </p:spPr>
        <p:txBody>
          <a:bodyPr anchorCtr="0" anchor="t" bIns="91425" lIns="91425" spcFirstLastPara="1" rIns="91425" wrap="square" tIns="91425">
            <a:noAutofit/>
          </a:bodyPr>
          <a:lstStyle/>
          <a:p>
            <a:pPr indent="457200" lvl="0" marL="0" rtl="0" algn="l">
              <a:spcBef>
                <a:spcPts val="0"/>
              </a:spcBef>
              <a:spcAft>
                <a:spcPts val="1600"/>
              </a:spcAft>
              <a:buNone/>
            </a:pPr>
            <a:r>
              <a:rPr lang="en" sz="1600"/>
              <a:t>We are a group of three Computer Science students. In the current digital era,</a:t>
            </a:r>
            <a:r>
              <a:rPr lang="en" sz="1600"/>
              <a:t> many students are challenged by the addiction of digital application and mental health issues. To solve this situation, we created “Cool App” as a way to help students schedule and keep track of their life better. </a:t>
            </a:r>
            <a:endParaRPr sz="1600"/>
          </a:p>
        </p:txBody>
      </p:sp>
      <p:sp>
        <p:nvSpPr>
          <p:cNvPr id="135" name="Google Shape;135;p14"/>
          <p:cNvSpPr txBox="1"/>
          <p:nvPr>
            <p:ph type="title"/>
          </p:nvPr>
        </p:nvSpPr>
        <p:spPr>
          <a:xfrm>
            <a:off x="387550" y="366025"/>
            <a:ext cx="7505700" cy="12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Introduction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136" name="Google Shape;136;p14"/>
          <p:cNvSpPr/>
          <p:nvPr/>
        </p:nvSpPr>
        <p:spPr>
          <a:xfrm>
            <a:off x="496450" y="3434425"/>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 understand the </a:t>
            </a:r>
            <a:r>
              <a:rPr lang="en"/>
              <a:t>pain points</a:t>
            </a:r>
            <a:endParaRPr/>
          </a:p>
        </p:txBody>
      </p:sp>
      <p:sp>
        <p:nvSpPr>
          <p:cNvPr id="137" name="Google Shape;137;p14"/>
          <p:cNvSpPr/>
          <p:nvPr/>
        </p:nvSpPr>
        <p:spPr>
          <a:xfrm>
            <a:off x="3489175" y="3434425"/>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We have the solution</a:t>
            </a:r>
            <a:endParaRPr>
              <a:solidFill>
                <a:schemeClr val="lt1"/>
              </a:solidFill>
            </a:endParaRPr>
          </a:p>
        </p:txBody>
      </p:sp>
      <p:sp>
        <p:nvSpPr>
          <p:cNvPr id="138" name="Google Shape;138;p14"/>
          <p:cNvSpPr/>
          <p:nvPr/>
        </p:nvSpPr>
        <p:spPr>
          <a:xfrm>
            <a:off x="6742325" y="3434425"/>
            <a:ext cx="2026500" cy="1310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We understand our vision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sketch</a:t>
            </a:r>
            <a:endParaRPr/>
          </a:p>
        </p:txBody>
      </p:sp>
      <p:sp>
        <p:nvSpPr>
          <p:cNvPr id="267" name="Google Shape;267;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32"/>
          <p:cNvPicPr preferRelativeResize="0"/>
          <p:nvPr/>
        </p:nvPicPr>
        <p:blipFill rotWithShape="1">
          <a:blip r:embed="rId3">
            <a:alphaModFix/>
          </a:blip>
          <a:srcRect b="35288" l="26526" r="27460" t="21989"/>
          <a:stretch/>
        </p:blipFill>
        <p:spPr>
          <a:xfrm>
            <a:off x="2609050" y="1411225"/>
            <a:ext cx="6534950" cy="37322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274" name="Google Shape;274;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5" name="Google Shape;275;p33"/>
          <p:cNvSpPr/>
          <p:nvPr/>
        </p:nvSpPr>
        <p:spPr>
          <a:xfrm>
            <a:off x="496450" y="3434425"/>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Site map</a:t>
            </a:r>
            <a:endParaRPr/>
          </a:p>
        </p:txBody>
      </p:sp>
      <p:sp>
        <p:nvSpPr>
          <p:cNvPr id="276" name="Google Shape;276;p33"/>
          <p:cNvSpPr/>
          <p:nvPr/>
        </p:nvSpPr>
        <p:spPr>
          <a:xfrm>
            <a:off x="3489175" y="3434425"/>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User Flow</a:t>
            </a:r>
            <a:endParaRPr>
              <a:solidFill>
                <a:schemeClr val="lt1"/>
              </a:solidFill>
            </a:endParaRPr>
          </a:p>
        </p:txBody>
      </p:sp>
      <p:sp>
        <p:nvSpPr>
          <p:cNvPr id="277" name="Google Shape;277;p33"/>
          <p:cNvSpPr/>
          <p:nvPr/>
        </p:nvSpPr>
        <p:spPr>
          <a:xfrm>
            <a:off x="6742325" y="3434425"/>
            <a:ext cx="2026500" cy="1310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User Story</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283" name="Google Shape;283;p3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Arial"/>
                <a:ea typeface="Arial"/>
                <a:cs typeface="Arial"/>
                <a:sym typeface="Arial"/>
              </a:rPr>
              <a:t>-</a:t>
            </a:r>
            <a:r>
              <a:rPr b="1" lang="en" sz="1600">
                <a:latin typeface="Arial"/>
                <a:ea typeface="Arial"/>
                <a:cs typeface="Arial"/>
                <a:sym typeface="Arial"/>
              </a:rPr>
              <a:t>The idea: A native app/web extension that record time using app and website for user</a:t>
            </a:r>
            <a:endParaRPr b="1" sz="16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-To effectively carry out the idea while taking end users into consideration, the app/web extension needs to be:</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+Simple but colorful(enough to keep the youth attention without being difficult to learn).</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+Easy and quick to navigate between pages</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+Easy to add an application and keep track of it</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+Rewarding for users by staying fit and using app </a:t>
            </a:r>
            <a:r>
              <a:rPr lang="en" sz="1400">
                <a:latin typeface="Arial"/>
                <a:ea typeface="Arial"/>
                <a:cs typeface="Arial"/>
                <a:sym typeface="Arial"/>
              </a:rPr>
              <a:t>balancedly</a:t>
            </a:r>
            <a:r>
              <a:rPr lang="en" sz="1400">
                <a:latin typeface="Arial"/>
                <a:ea typeface="Arial"/>
                <a:cs typeface="Arial"/>
                <a:sym typeface="Arial"/>
              </a:rPr>
              <a:t>.</a:t>
            </a:r>
            <a:endParaRPr sz="1400">
              <a:latin typeface="Arial"/>
              <a:ea typeface="Arial"/>
              <a:cs typeface="Arial"/>
              <a:sym typeface="Arial"/>
            </a:endParaRPr>
          </a:p>
          <a:p>
            <a:pPr indent="0" lvl="0" marL="0" rtl="0" algn="l">
              <a:lnSpc>
                <a:spcPct val="115000"/>
              </a:lnSpc>
              <a:spcBef>
                <a:spcPts val="0"/>
              </a:spcBef>
              <a:spcAft>
                <a:spcPts val="0"/>
              </a:spcAft>
              <a:buNone/>
            </a:pPr>
            <a:r>
              <a:rPr lang="en" sz="1400">
                <a:latin typeface="Arial"/>
                <a:ea typeface="Arial"/>
                <a:cs typeface="Arial"/>
                <a:sym typeface="Arial"/>
              </a:rPr>
              <a:t>+Have enough icon to represent the app(younger people relate better to icon than plain text)</a:t>
            </a:r>
            <a:endParaRPr sz="1400">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235675" y="2502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Map</a:t>
            </a:r>
            <a:endParaRPr/>
          </a:p>
        </p:txBody>
      </p:sp>
      <p:pic>
        <p:nvPicPr>
          <p:cNvPr id="289" name="Google Shape;289;p35"/>
          <p:cNvPicPr preferRelativeResize="0"/>
          <p:nvPr/>
        </p:nvPicPr>
        <p:blipFill>
          <a:blip r:embed="rId3">
            <a:alphaModFix/>
          </a:blip>
          <a:stretch>
            <a:fillRect/>
          </a:stretch>
        </p:blipFill>
        <p:spPr>
          <a:xfrm>
            <a:off x="1028000" y="1015825"/>
            <a:ext cx="7296850" cy="3571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Flows</a:t>
            </a:r>
            <a:endParaRPr/>
          </a:p>
        </p:txBody>
      </p:sp>
      <p:sp>
        <p:nvSpPr>
          <p:cNvPr id="295" name="Google Shape;295;p36"/>
          <p:cNvSpPr txBox="1"/>
          <p:nvPr>
            <p:ph idx="1" type="body"/>
          </p:nvPr>
        </p:nvSpPr>
        <p:spPr>
          <a:xfrm>
            <a:off x="819150" y="1990725"/>
            <a:ext cx="2901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Two user flow were developed to show the functionalities of the login and the addition of new applications for the user.</a:t>
            </a:r>
            <a:endParaRPr/>
          </a:p>
        </p:txBody>
      </p:sp>
      <p:pic>
        <p:nvPicPr>
          <p:cNvPr id="296" name="Google Shape;296;p36"/>
          <p:cNvPicPr preferRelativeResize="0"/>
          <p:nvPr/>
        </p:nvPicPr>
        <p:blipFill>
          <a:blip r:embed="rId3">
            <a:alphaModFix/>
          </a:blip>
          <a:stretch>
            <a:fillRect/>
          </a:stretch>
        </p:blipFill>
        <p:spPr>
          <a:xfrm>
            <a:off x="3828275" y="651075"/>
            <a:ext cx="4955924" cy="422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Stories</a:t>
            </a:r>
            <a:endParaRPr/>
          </a:p>
        </p:txBody>
      </p:sp>
      <p:sp>
        <p:nvSpPr>
          <p:cNvPr id="302" name="Google Shape;302;p37"/>
          <p:cNvSpPr txBox="1"/>
          <p:nvPr>
            <p:ph idx="1" type="body"/>
          </p:nvPr>
        </p:nvSpPr>
        <p:spPr>
          <a:xfrm>
            <a:off x="719550" y="1800200"/>
            <a:ext cx="17775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Two user stories were developed to clarify more on the user flow</a:t>
            </a:r>
            <a:endParaRPr/>
          </a:p>
        </p:txBody>
      </p:sp>
      <p:pic>
        <p:nvPicPr>
          <p:cNvPr id="303" name="Google Shape;303;p37"/>
          <p:cNvPicPr preferRelativeResize="0"/>
          <p:nvPr/>
        </p:nvPicPr>
        <p:blipFill>
          <a:blip r:embed="rId3">
            <a:alphaModFix/>
          </a:blip>
          <a:stretch>
            <a:fillRect/>
          </a:stretch>
        </p:blipFill>
        <p:spPr>
          <a:xfrm>
            <a:off x="2639325" y="1367746"/>
            <a:ext cx="5634025" cy="303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solution</a:t>
            </a:r>
            <a:endParaRPr/>
          </a:p>
        </p:txBody>
      </p:sp>
      <p:sp>
        <p:nvSpPr>
          <p:cNvPr id="309" name="Google Shape;309;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2 wireframes for the mobile app (next slide)</a:t>
            </a:r>
            <a:endParaRPr/>
          </a:p>
          <a:p>
            <a:pPr indent="0" lvl="0" marL="0" rtl="0" algn="l">
              <a:spcBef>
                <a:spcPts val="1600"/>
              </a:spcBef>
              <a:spcAft>
                <a:spcPts val="0"/>
              </a:spcAft>
              <a:buNone/>
            </a:pPr>
            <a:r>
              <a:rPr lang="en"/>
              <a:t>The homepage of the app will have all the component presented for easy access</a:t>
            </a:r>
            <a:endParaRPr/>
          </a:p>
          <a:p>
            <a:pPr indent="0" lvl="0" marL="0" rtl="0" algn="l">
              <a:spcBef>
                <a:spcPts val="1600"/>
              </a:spcBef>
              <a:spcAft>
                <a:spcPts val="0"/>
              </a:spcAft>
              <a:buNone/>
            </a:pPr>
            <a:r>
              <a:rPr lang="en"/>
              <a:t>First user flow wireframe (yellow) is about how user can log in and check their data. </a:t>
            </a:r>
            <a:endParaRPr/>
          </a:p>
          <a:p>
            <a:pPr indent="0" lvl="0" marL="0" rtl="0" algn="l">
              <a:spcBef>
                <a:spcPts val="1600"/>
              </a:spcBef>
              <a:spcAft>
                <a:spcPts val="0"/>
              </a:spcAft>
              <a:buNone/>
            </a:pPr>
            <a:r>
              <a:rPr lang="en"/>
              <a:t>Second user flow wireframe (blue) is about how user can insert a new application and check if the new app is added</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819150" y="739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Wireframe-user flow 1</a:t>
            </a:r>
            <a:endParaRPr/>
          </a:p>
        </p:txBody>
      </p:sp>
      <p:sp>
        <p:nvSpPr>
          <p:cNvPr id="315" name="Google Shape;315;p3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 name="Google Shape;316;p39"/>
          <p:cNvPicPr preferRelativeResize="0"/>
          <p:nvPr/>
        </p:nvPicPr>
        <p:blipFill rotWithShape="1">
          <a:blip r:embed="rId3">
            <a:alphaModFix/>
          </a:blip>
          <a:srcRect b="55492" l="0" r="0" t="0"/>
          <a:stretch/>
        </p:blipFill>
        <p:spPr>
          <a:xfrm>
            <a:off x="0" y="1464925"/>
            <a:ext cx="9144003" cy="3678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for WireFrame-User Flow 1</a:t>
            </a:r>
            <a:endParaRPr/>
          </a:p>
        </p:txBody>
      </p:sp>
      <p:sp>
        <p:nvSpPr>
          <p:cNvPr id="322" name="Google Shape;322;p40"/>
          <p:cNvSpPr txBox="1"/>
          <p:nvPr>
            <p:ph idx="1" type="body"/>
          </p:nvPr>
        </p:nvSpPr>
        <p:spPr>
          <a:xfrm>
            <a:off x="819150" y="1749775"/>
            <a:ext cx="7505700" cy="26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A3713"/>
                </a:solidFill>
                <a:highlight>
                  <a:srgbClr val="FFFFFF"/>
                </a:highlight>
                <a:latin typeface="Arial"/>
                <a:ea typeface="Arial"/>
                <a:cs typeface="Arial"/>
                <a:sym typeface="Arial"/>
              </a:rPr>
              <a:t>annotation: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 hamburger menu: click for additional functionality</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2. the space where the name of the app will be at</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3. the account button, when click will navigate you to account section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4. the app data section. Show a preview the most used app and a button to add new app data in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5. the three most used apps represented by its icon and the number of hour spent 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6. representation of the home button </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1600"/>
              </a:spcAft>
              <a:buNone/>
            </a:pPr>
            <a:r>
              <a:rPr lang="en" sz="900">
                <a:solidFill>
                  <a:srgbClr val="EA3713"/>
                </a:solidFill>
                <a:highlight>
                  <a:srgbClr val="FFFFFF"/>
                </a:highlight>
                <a:latin typeface="Arial"/>
                <a:ea typeface="Arial"/>
                <a:cs typeface="Arial"/>
                <a:sym typeface="Arial"/>
              </a:rPr>
              <a:t>7. a button that lead to the recommendation section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for WireFrame-User Flow 1</a:t>
            </a:r>
            <a:endParaRPr/>
          </a:p>
        </p:txBody>
      </p:sp>
      <p:sp>
        <p:nvSpPr>
          <p:cNvPr id="328" name="Google Shape;328;p41"/>
          <p:cNvSpPr txBox="1"/>
          <p:nvPr>
            <p:ph idx="1" type="body"/>
          </p:nvPr>
        </p:nvSpPr>
        <p:spPr>
          <a:xfrm>
            <a:off x="819150" y="1749775"/>
            <a:ext cx="7505700" cy="26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A3713"/>
                </a:solidFill>
                <a:highlight>
                  <a:srgbClr val="FFFFFF"/>
                </a:highlight>
                <a:latin typeface="Arial"/>
                <a:ea typeface="Arial"/>
                <a:cs typeface="Arial"/>
                <a:sym typeface="Arial"/>
              </a:rPr>
              <a:t>annotation: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8. a button that lead to personal log section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9. an combination of most popular headlines and videos of news and blog, once click will redirect user to the extra info section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10. area where user can log in using two factors authentication </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11. a sign in button will help submit the information submitted by user and output the correct message depends on the information inputed</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12. a sign up button redirect new user to a page where they can create new account</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13. an area where personal log and accomplishment is summarized with paragraphs and charts</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1600"/>
              </a:spcAft>
              <a:buNone/>
            </a:pPr>
            <a:r>
              <a:rPr lang="en" sz="900">
                <a:solidFill>
                  <a:srgbClr val="EA3713"/>
                </a:solidFill>
                <a:highlight>
                  <a:srgbClr val="FFFFFF"/>
                </a:highlight>
                <a:latin typeface="Arial"/>
                <a:ea typeface="Arial"/>
                <a:cs typeface="Arial"/>
                <a:sym typeface="Arial"/>
              </a:rPr>
              <a:t>14. a button to log out from user's accoun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454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Scoping</a:t>
            </a:r>
            <a:endParaRPr/>
          </a:p>
        </p:txBody>
      </p:sp>
      <p:sp>
        <p:nvSpPr>
          <p:cNvPr id="144" name="Google Shape;144;p15"/>
          <p:cNvSpPr txBox="1"/>
          <p:nvPr>
            <p:ph idx="1" type="body"/>
          </p:nvPr>
        </p:nvSpPr>
        <p:spPr>
          <a:xfrm>
            <a:off x="851725" y="13477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The challenge our team is currently tackling is making a Health &amp; Fitness app for young user of any age/gender to utilize for their wellness needs. This platform will allow users to track their daily app consumption, read relevant news as well as tips and tricks about health which they were possibly unaware of. This platform will encourage our end users to responsibly using application in a harmonized manner to achieve the ultimate work-life balance. </a:t>
            </a:r>
            <a:endParaRPr/>
          </a:p>
        </p:txBody>
      </p:sp>
      <p:sp>
        <p:nvSpPr>
          <p:cNvPr id="145" name="Google Shape;145;p15"/>
          <p:cNvSpPr/>
          <p:nvPr/>
        </p:nvSpPr>
        <p:spPr>
          <a:xfrm>
            <a:off x="496450" y="3434425"/>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Keep track of app, as well as personal log to give the most appropriate advice</a:t>
            </a:r>
            <a:endParaRPr/>
          </a:p>
        </p:txBody>
      </p:sp>
      <p:sp>
        <p:nvSpPr>
          <p:cNvPr id="146" name="Google Shape;146;p15"/>
          <p:cNvSpPr/>
          <p:nvPr/>
        </p:nvSpPr>
        <p:spPr>
          <a:xfrm>
            <a:off x="3489175" y="3434425"/>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news about the best health practice,... or just health news in general</a:t>
            </a:r>
            <a:endParaRPr>
              <a:solidFill>
                <a:schemeClr val="lt1"/>
              </a:solidFill>
            </a:endParaRPr>
          </a:p>
        </p:txBody>
      </p:sp>
      <p:sp>
        <p:nvSpPr>
          <p:cNvPr id="147" name="Google Shape;147;p15"/>
          <p:cNvSpPr/>
          <p:nvPr/>
        </p:nvSpPr>
        <p:spPr>
          <a:xfrm>
            <a:off x="6742325" y="3434425"/>
            <a:ext cx="2026500" cy="1310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Revisit your progress to see how far you’ve come</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819150" y="3638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Wireframe-user flow 2</a:t>
            </a:r>
            <a:endParaRPr/>
          </a:p>
        </p:txBody>
      </p:sp>
      <p:sp>
        <p:nvSpPr>
          <p:cNvPr id="334" name="Google Shape;334;p4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42"/>
          <p:cNvPicPr preferRelativeResize="0"/>
          <p:nvPr/>
        </p:nvPicPr>
        <p:blipFill rotWithShape="1">
          <a:blip r:embed="rId3">
            <a:alphaModFix/>
          </a:blip>
          <a:srcRect b="0" l="0" r="0" t="58069"/>
          <a:stretch/>
        </p:blipFill>
        <p:spPr>
          <a:xfrm>
            <a:off x="0" y="1237050"/>
            <a:ext cx="9144003" cy="3963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for WireFrame-User Flow 2</a:t>
            </a:r>
            <a:endParaRPr/>
          </a:p>
        </p:txBody>
      </p:sp>
      <p:sp>
        <p:nvSpPr>
          <p:cNvPr id="341" name="Google Shape;341;p43"/>
          <p:cNvSpPr txBox="1"/>
          <p:nvPr>
            <p:ph idx="1" type="body"/>
          </p:nvPr>
        </p:nvSpPr>
        <p:spPr>
          <a:xfrm>
            <a:off x="819150" y="1749775"/>
            <a:ext cx="7505700" cy="26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A3713"/>
                </a:solidFill>
                <a:highlight>
                  <a:srgbClr val="FFFFFF"/>
                </a:highlight>
                <a:latin typeface="Arial"/>
                <a:ea typeface="Arial"/>
                <a:cs typeface="Arial"/>
                <a:sym typeface="Arial"/>
              </a:rPr>
              <a:t>annotation:</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15. New app adding fragment. When click, the user will be presented with one of two popup to add either an app that is not from the phone or an app that is from the phone</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16. Existing app fragment. When clicked, the user will be direct to a page where the user can see more info about the app already recorded</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17. New app adding box. An UI display for new app adding page</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18.A textbox to identify the app name</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0"/>
              </a:spcAft>
              <a:buNone/>
            </a:pPr>
            <a:r>
              <a:rPr lang="en" sz="900">
                <a:solidFill>
                  <a:srgbClr val="EA3713"/>
                </a:solidFill>
                <a:highlight>
                  <a:srgbClr val="FFFFFF"/>
                </a:highlight>
                <a:latin typeface="Arial"/>
                <a:ea typeface="Arial"/>
                <a:cs typeface="Arial"/>
                <a:sym typeface="Arial"/>
              </a:rPr>
              <a:t>19. A textbox to input the initial hour spent on the app</a:t>
            </a:r>
            <a:endParaRPr sz="900">
              <a:solidFill>
                <a:srgbClr val="EA3713"/>
              </a:solidFill>
              <a:highlight>
                <a:srgbClr val="FFFFFF"/>
              </a:highlight>
              <a:latin typeface="Arial"/>
              <a:ea typeface="Arial"/>
              <a:cs typeface="Arial"/>
              <a:sym typeface="Arial"/>
            </a:endParaRPr>
          </a:p>
          <a:p>
            <a:pPr indent="0" lvl="0" marL="0" rtl="0" algn="l">
              <a:spcBef>
                <a:spcPts val="1600"/>
              </a:spcBef>
              <a:spcAft>
                <a:spcPts val="1600"/>
              </a:spcAft>
              <a:buNone/>
            </a:pPr>
            <a:r>
              <a:rPr lang="en" sz="900">
                <a:solidFill>
                  <a:srgbClr val="EA3713"/>
                </a:solidFill>
                <a:highlight>
                  <a:srgbClr val="FFFFFF"/>
                </a:highlight>
                <a:latin typeface="Arial"/>
                <a:ea typeface="Arial"/>
                <a:cs typeface="Arial"/>
                <a:sym typeface="Arial"/>
              </a:rPr>
              <a:t>20. A textbox to input the device that the app is currently</a:t>
            </a:r>
            <a:endParaRPr sz="900">
              <a:solidFill>
                <a:srgbClr val="EA3713"/>
              </a:solidFill>
              <a:highlight>
                <a:srgbClr val="FFFFFF"/>
              </a:highlight>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a:t>
            </a:r>
            <a:endParaRPr/>
          </a:p>
        </p:txBody>
      </p:sp>
      <p:sp>
        <p:nvSpPr>
          <p:cNvPr id="347" name="Google Shape;347;p4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8" name="Google Shape;348;p44"/>
          <p:cNvSpPr/>
          <p:nvPr/>
        </p:nvSpPr>
        <p:spPr>
          <a:xfrm>
            <a:off x="496450" y="3434425"/>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test case</a:t>
            </a:r>
            <a:endParaRPr/>
          </a:p>
        </p:txBody>
      </p:sp>
      <p:sp>
        <p:nvSpPr>
          <p:cNvPr id="349" name="Google Shape;349;p44"/>
          <p:cNvSpPr/>
          <p:nvPr/>
        </p:nvSpPr>
        <p:spPr>
          <a:xfrm>
            <a:off x="3489175" y="3434425"/>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Prototype</a:t>
            </a:r>
            <a:endParaRPr>
              <a:solidFill>
                <a:schemeClr val="lt1"/>
              </a:solidFill>
            </a:endParaRPr>
          </a:p>
        </p:txBody>
      </p:sp>
      <p:sp>
        <p:nvSpPr>
          <p:cNvPr id="350" name="Google Shape;350;p44"/>
          <p:cNvSpPr/>
          <p:nvPr/>
        </p:nvSpPr>
        <p:spPr>
          <a:xfrm>
            <a:off x="6742325" y="3434425"/>
            <a:ext cx="2026500" cy="1310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Usability test session</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Usability Test Case</a:t>
            </a:r>
            <a:endParaRPr/>
          </a:p>
        </p:txBody>
      </p:sp>
      <p:sp>
        <p:nvSpPr>
          <p:cNvPr id="356" name="Google Shape;356;p4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design two test cases based on the </a:t>
            </a:r>
            <a:r>
              <a:rPr lang="en"/>
              <a:t>user flow. </a:t>
            </a:r>
            <a:endParaRPr/>
          </a:p>
          <a:p>
            <a:pPr indent="0" lvl="0" marL="0" rtl="0" algn="l">
              <a:spcBef>
                <a:spcPts val="1600"/>
              </a:spcBef>
              <a:spcAft>
                <a:spcPts val="0"/>
              </a:spcAft>
              <a:buNone/>
            </a:pPr>
            <a:r>
              <a:rPr lang="en"/>
              <a:t>The question are opened ended and aim to give a focus aid on how to perform expected task.</a:t>
            </a:r>
            <a:endParaRPr/>
          </a:p>
          <a:p>
            <a:pPr indent="0" lvl="0" marL="0" rtl="0" algn="l">
              <a:spcBef>
                <a:spcPts val="1600"/>
              </a:spcBef>
              <a:spcAft>
                <a:spcPts val="0"/>
              </a:spcAft>
              <a:buNone/>
            </a:pPr>
            <a:r>
              <a:rPr lang="en"/>
              <a:t>Introduction:</a:t>
            </a:r>
            <a:endParaRPr/>
          </a:p>
          <a:p>
            <a:pPr indent="0" lvl="0" marL="0" rtl="0" algn="l">
              <a:spcBef>
                <a:spcPts val="1600"/>
              </a:spcBef>
              <a:spcAft>
                <a:spcPts val="0"/>
              </a:spcAft>
              <a:buNone/>
            </a:pPr>
            <a:r>
              <a:rPr lang="en" sz="1100">
                <a:solidFill>
                  <a:srgbClr val="000000"/>
                </a:solidFill>
                <a:latin typeface="Arial"/>
                <a:ea typeface="Arial"/>
                <a:cs typeface="Arial"/>
                <a:sym typeface="Arial"/>
              </a:rPr>
              <a:t>Welcome to our Usability Testing for our application. We will be conducting usability testing based on tasks given to participants. These tests will give us a better idea of how to implement our functionality for a better user experience.</a:t>
            </a:r>
            <a:endParaRPr/>
          </a:p>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demographic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p4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What is your age?(range)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What is your gender?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What is your ethnicity?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Where are you from?</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Are you a student? Temple University?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If employed, what industry or field?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 1</a:t>
            </a:r>
            <a:endParaRPr/>
          </a:p>
        </p:txBody>
      </p:sp>
      <p:sp>
        <p:nvSpPr>
          <p:cNvPr id="368" name="Google Shape;368;p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Please take a look at the screen without touching it and report what are the features and their usage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Sign up for an account in the app then sign in to your own account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Insert some personal diet and exercise log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Look up for your achievement or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Sign out to see if you can still see the information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 2</a:t>
            </a:r>
            <a:endParaRPr/>
          </a:p>
        </p:txBody>
      </p:sp>
      <p:sp>
        <p:nvSpPr>
          <p:cNvPr id="374" name="Google Shape;374;p4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Please take a look at the screen without touching it and report what are the features and their usage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Access the app insert page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Add a remote app and the hour of usage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Return to home page and check if the banner for the app section show the new app information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Access the existed app page and check if the information is available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Sign out to see if you can still see the information</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prototype with Axure team prototyping tool</a:t>
            </a:r>
            <a:endParaRPr/>
          </a:p>
          <a:p>
            <a:pPr indent="0" lvl="0" marL="0" rtl="0" algn="l">
              <a:spcBef>
                <a:spcPts val="1600"/>
              </a:spcBef>
              <a:spcAft>
                <a:spcPts val="0"/>
              </a:spcAft>
              <a:buNone/>
            </a:pPr>
            <a:r>
              <a:rPr lang="en"/>
              <a:t>Asides from creating our own component, we utilize model component in Axure since the model should be more standardize and help user to be more familiar among the new elements</a:t>
            </a:r>
            <a:endParaRPr/>
          </a:p>
          <a:p>
            <a:pPr indent="0" lvl="0" marL="0" rtl="0" algn="l">
              <a:spcBef>
                <a:spcPts val="1600"/>
              </a:spcBef>
              <a:spcAft>
                <a:spcPts val="0"/>
              </a:spcAft>
              <a:buNone/>
            </a:pPr>
            <a:r>
              <a:rPr lang="en"/>
              <a:t>The initial design of the prototype was solely based on the wireframe and the 2 user flow</a:t>
            </a:r>
            <a:endParaRPr/>
          </a:p>
          <a:p>
            <a:pPr indent="0" lvl="0" marL="0" rtl="0" algn="l">
              <a:spcBef>
                <a:spcPts val="1600"/>
              </a:spcBef>
              <a:spcAft>
                <a:spcPts val="0"/>
              </a:spcAft>
              <a:buNone/>
            </a:pPr>
            <a:r>
              <a:rPr lang="en"/>
              <a:t>After the main component was completed, we created the additional components for better visualization of the app</a:t>
            </a:r>
            <a:endParaRPr/>
          </a:p>
          <a:p>
            <a:pPr indent="0" lvl="0" marL="0" rtl="0" algn="l">
              <a:spcBef>
                <a:spcPts val="1600"/>
              </a:spcBef>
              <a:spcAft>
                <a:spcPts val="0"/>
              </a:spcAft>
              <a:buNone/>
            </a:pPr>
            <a:r>
              <a:rPr lang="en"/>
              <a:t>The concept of using color to </a:t>
            </a:r>
            <a:r>
              <a:rPr lang="en"/>
              <a:t>achieve</a:t>
            </a:r>
            <a:r>
              <a:rPr lang="en"/>
              <a:t> </a:t>
            </a:r>
            <a:r>
              <a:rPr lang="en"/>
              <a:t>clarity</a:t>
            </a:r>
            <a:r>
              <a:rPr lang="en"/>
              <a:t> is heavily </a:t>
            </a:r>
            <a:r>
              <a:rPr lang="en"/>
              <a:t>e</a:t>
            </a:r>
            <a:r>
              <a:rPr lang="en"/>
              <a:t>mployed in the app</a:t>
            </a:r>
            <a:endParaRPr/>
          </a:p>
          <a:p>
            <a:pPr indent="0" lvl="0" marL="0" rtl="0" algn="l">
              <a:spcBef>
                <a:spcPts val="1600"/>
              </a:spcBef>
              <a:spcAft>
                <a:spcPts val="0"/>
              </a:spcAft>
              <a:buNone/>
            </a:pPr>
            <a:r>
              <a:rPr lang="en"/>
              <a:t>The extra info section will now be reduced only to News section</a:t>
            </a:r>
            <a:endParaRPr/>
          </a:p>
          <a:p>
            <a:pPr indent="0" lvl="0" marL="0" rtl="0" algn="l">
              <a:spcBef>
                <a:spcPts val="1600"/>
              </a:spcBef>
              <a:spcAft>
                <a:spcPts val="1600"/>
              </a:spcAft>
              <a:buNone/>
            </a:pPr>
            <a:r>
              <a:t/>
            </a:r>
            <a:endParaRPr/>
          </a:p>
        </p:txBody>
      </p:sp>
      <p:sp>
        <p:nvSpPr>
          <p:cNvPr id="380" name="Google Shape;380;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Prototype-description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Prototype-notable feature</a:t>
            </a:r>
            <a:endParaRPr/>
          </a:p>
        </p:txBody>
      </p:sp>
      <p:sp>
        <p:nvSpPr>
          <p:cNvPr id="386" name="Google Shape;386;p5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Heavy usage on global variable to simulate authentication and session management, insert query statement into the database, as well as dynamic state change(ex: log in, add and edit app, edit personal log)</a:t>
            </a:r>
            <a:endParaRPr/>
          </a:p>
          <a:p>
            <a:pPr indent="0" lvl="0" marL="0" rtl="0" algn="l">
              <a:spcBef>
                <a:spcPts val="1600"/>
              </a:spcBef>
              <a:spcAft>
                <a:spcPts val="0"/>
              </a:spcAft>
              <a:buNone/>
            </a:pPr>
            <a:r>
              <a:rPr lang="en"/>
              <a:t>Using repeater to represent database structure(</a:t>
            </a:r>
            <a:r>
              <a:rPr lang="en"/>
              <a:t>ex: </a:t>
            </a:r>
            <a:r>
              <a:rPr lang="en"/>
              <a:t> existed app table)</a:t>
            </a:r>
            <a:endParaRPr/>
          </a:p>
          <a:p>
            <a:pPr indent="0" lvl="0" marL="0" rtl="0" algn="l">
              <a:spcBef>
                <a:spcPts val="1600"/>
              </a:spcBef>
              <a:spcAft>
                <a:spcPts val="0"/>
              </a:spcAft>
              <a:buNone/>
            </a:pPr>
            <a:r>
              <a:rPr lang="en"/>
              <a:t>Condition statement to represent the logic in code(ex: submit button and form)</a:t>
            </a:r>
            <a:endParaRPr/>
          </a:p>
          <a:p>
            <a:pPr indent="0" lvl="0" marL="0" rtl="0" algn="l">
              <a:spcBef>
                <a:spcPts val="1600"/>
              </a:spcBef>
              <a:spcAft>
                <a:spcPts val="1600"/>
              </a:spcAft>
              <a:buNone/>
            </a:pPr>
            <a:r>
              <a:rPr lang="en"/>
              <a:t>Adaptive view to represent pop up and notification(ex: side menu, log 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392" name="Google Shape;392;p5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complete prototype: ae9y38.axshare.com</a:t>
            </a:r>
            <a:endParaRPr/>
          </a:p>
          <a:p>
            <a:pPr indent="0" lvl="0" marL="0" rtl="0" algn="l">
              <a:spcBef>
                <a:spcPts val="1600"/>
              </a:spcBef>
              <a:spcAft>
                <a:spcPts val="0"/>
              </a:spcAft>
              <a:buNone/>
            </a:pPr>
            <a:r>
              <a:rPr lang="en"/>
              <a:t>Belows are some images related to the user flows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idx="1" type="body"/>
          </p:nvPr>
        </p:nvSpPr>
        <p:spPr>
          <a:xfrm>
            <a:off x="315600" y="1191675"/>
            <a:ext cx="7649700" cy="3406800"/>
          </a:xfrm>
          <a:prstGeom prst="rect">
            <a:avLst/>
          </a:prstGeom>
        </p:spPr>
        <p:txBody>
          <a:bodyPr anchorCtr="0" anchor="t" bIns="91425" lIns="91425" spcFirstLastPara="1" rIns="91425" wrap="square" tIns="91425">
            <a:noAutofit/>
          </a:bodyPr>
          <a:lstStyle/>
          <a:p>
            <a:pPr indent="0" lvl="0" marL="457200" marR="0" rtl="0" algn="l">
              <a:spcBef>
                <a:spcPts val="0"/>
              </a:spcBef>
              <a:spcAft>
                <a:spcPts val="0"/>
              </a:spcAft>
              <a:buNone/>
            </a:pPr>
            <a:r>
              <a:t/>
            </a:r>
            <a:endParaRPr sz="1450">
              <a:solidFill>
                <a:srgbClr val="000000"/>
              </a:solidFill>
              <a:latin typeface="Arial"/>
              <a:ea typeface="Arial"/>
              <a:cs typeface="Arial"/>
              <a:sym typeface="Arial"/>
            </a:endParaRPr>
          </a:p>
          <a:p>
            <a:pPr indent="0" lvl="0" marL="0" rtl="0" algn="l">
              <a:spcBef>
                <a:spcPts val="0"/>
              </a:spcBef>
              <a:spcAft>
                <a:spcPts val="0"/>
              </a:spcAft>
              <a:buNone/>
            </a:pPr>
            <a:r>
              <a:rPr lang="en"/>
              <a:t>We used a variety of different techniques in order to define our end users from site maps to one-to-one interview sessions with our potential end users, and managed to use Google forms which the links were sent to peers who would helped give us a better understanding of what is needed.</a:t>
            </a:r>
            <a:endParaRPr/>
          </a:p>
          <a:p>
            <a:pPr indent="0" lvl="0" marL="0" rtl="0" algn="l">
              <a:spcBef>
                <a:spcPts val="1600"/>
              </a:spcBef>
              <a:spcAft>
                <a:spcPts val="0"/>
              </a:spcAft>
              <a:buNone/>
            </a:pPr>
            <a:r>
              <a:rPr lang="en"/>
              <a:t>The acquired information given from the interviews done gave us a good idea of what type of apps our end users would like so that It doesn’t get boring for them due to having functionalities they don’t typically use.</a:t>
            </a:r>
            <a:endParaRPr/>
          </a:p>
          <a:p>
            <a:pPr indent="0" lvl="0" marL="0" rtl="0" algn="l">
              <a:spcBef>
                <a:spcPts val="1600"/>
              </a:spcBef>
              <a:spcAft>
                <a:spcPts val="0"/>
              </a:spcAft>
              <a:buNone/>
            </a:pPr>
            <a:r>
              <a:rPr lang="en"/>
              <a:t>This helped us determine what are our must have features to help our end users with their day to day health issues.</a:t>
            </a:r>
            <a:endParaRPr/>
          </a:p>
          <a:p>
            <a:pPr indent="0" lvl="0" marL="0" marR="0" rtl="0" algn="l">
              <a:spcBef>
                <a:spcPts val="1600"/>
              </a:spcBef>
              <a:spcAft>
                <a:spcPts val="0"/>
              </a:spcAft>
              <a:buNone/>
            </a:pPr>
            <a:r>
              <a:t/>
            </a:r>
            <a:endParaRPr sz="1450">
              <a:solidFill>
                <a:srgbClr val="000000"/>
              </a:solidFill>
              <a:latin typeface="Arial"/>
              <a:ea typeface="Arial"/>
              <a:cs typeface="Arial"/>
              <a:sym typeface="Arial"/>
            </a:endParaRPr>
          </a:p>
          <a:p>
            <a:pPr indent="0" lvl="0" marL="0" marR="0" rtl="0" algn="l">
              <a:spcBef>
                <a:spcPts val="0"/>
              </a:spcBef>
              <a:spcAft>
                <a:spcPts val="0"/>
              </a:spcAft>
              <a:buNone/>
            </a:pPr>
            <a:r>
              <a:t/>
            </a:r>
            <a:endParaRPr sz="1450">
              <a:solidFill>
                <a:srgbClr val="000000"/>
              </a:solidFill>
              <a:highlight>
                <a:srgbClr val="F2F2F2"/>
              </a:highlight>
              <a:latin typeface="Arial"/>
              <a:ea typeface="Arial"/>
              <a:cs typeface="Arial"/>
              <a:sym typeface="Arial"/>
            </a:endParaRPr>
          </a:p>
          <a:p>
            <a:pPr indent="0" lvl="0" marL="0" rtl="0" algn="l">
              <a:spcBef>
                <a:spcPts val="0"/>
              </a:spcBef>
              <a:spcAft>
                <a:spcPts val="1600"/>
              </a:spcAft>
              <a:buNone/>
            </a:pPr>
            <a:r>
              <a:t/>
            </a:r>
            <a:endParaRPr sz="700"/>
          </a:p>
        </p:txBody>
      </p:sp>
      <p:sp>
        <p:nvSpPr>
          <p:cNvPr id="153" name="Google Shape;153;p16"/>
          <p:cNvSpPr txBox="1"/>
          <p:nvPr>
            <p:ph type="title"/>
          </p:nvPr>
        </p:nvSpPr>
        <p:spPr>
          <a:xfrm>
            <a:off x="315600" y="2370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Scoping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819150" y="259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Prototype-Homepage</a:t>
            </a:r>
            <a:endParaRPr/>
          </a:p>
        </p:txBody>
      </p:sp>
      <p:sp>
        <p:nvSpPr>
          <p:cNvPr id="398" name="Google Shape;398;p5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52"/>
          <p:cNvPicPr preferRelativeResize="0"/>
          <p:nvPr/>
        </p:nvPicPr>
        <p:blipFill rotWithShape="1">
          <a:blip r:embed="rId3">
            <a:alphaModFix/>
          </a:blip>
          <a:srcRect b="10442" l="39875" r="39743" t="13609"/>
          <a:stretch/>
        </p:blipFill>
        <p:spPr>
          <a:xfrm>
            <a:off x="4761000" y="1214225"/>
            <a:ext cx="1863701" cy="3906449"/>
          </a:xfrm>
          <a:prstGeom prst="rect">
            <a:avLst/>
          </a:prstGeom>
          <a:noFill/>
          <a:ln>
            <a:noFill/>
          </a:ln>
        </p:spPr>
      </p:pic>
      <p:pic>
        <p:nvPicPr>
          <p:cNvPr id="400" name="Google Shape;400;p52"/>
          <p:cNvPicPr preferRelativeResize="0"/>
          <p:nvPr/>
        </p:nvPicPr>
        <p:blipFill rotWithShape="1">
          <a:blip r:embed="rId4">
            <a:alphaModFix/>
          </a:blip>
          <a:srcRect b="11235" l="39961" r="40190" t="13762"/>
          <a:stretch/>
        </p:blipFill>
        <p:spPr>
          <a:xfrm>
            <a:off x="7121175" y="1238613"/>
            <a:ext cx="1814875" cy="3857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764850" y="2433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Prototype-User Flow 1</a:t>
            </a:r>
            <a:endParaRPr/>
          </a:p>
        </p:txBody>
      </p:sp>
      <p:sp>
        <p:nvSpPr>
          <p:cNvPr id="406" name="Google Shape;406;p5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7" name="Google Shape;407;p53"/>
          <p:cNvPicPr preferRelativeResize="0"/>
          <p:nvPr/>
        </p:nvPicPr>
        <p:blipFill rotWithShape="1">
          <a:blip r:embed="rId3">
            <a:alphaModFix/>
          </a:blip>
          <a:srcRect b="11394" l="39961" r="39834" t="13292"/>
          <a:stretch/>
        </p:blipFill>
        <p:spPr>
          <a:xfrm>
            <a:off x="764850" y="1277775"/>
            <a:ext cx="1847424" cy="3873901"/>
          </a:xfrm>
          <a:prstGeom prst="rect">
            <a:avLst/>
          </a:prstGeom>
          <a:noFill/>
          <a:ln>
            <a:noFill/>
          </a:ln>
        </p:spPr>
      </p:pic>
      <p:pic>
        <p:nvPicPr>
          <p:cNvPr id="408" name="Google Shape;408;p53"/>
          <p:cNvPicPr preferRelativeResize="0"/>
          <p:nvPr/>
        </p:nvPicPr>
        <p:blipFill rotWithShape="1">
          <a:blip r:embed="rId4">
            <a:alphaModFix/>
          </a:blip>
          <a:srcRect b="10552" l="39987" r="39809" t="14129"/>
          <a:stretch/>
        </p:blipFill>
        <p:spPr>
          <a:xfrm>
            <a:off x="2872775" y="1277775"/>
            <a:ext cx="1847424" cy="3873901"/>
          </a:xfrm>
          <a:prstGeom prst="rect">
            <a:avLst/>
          </a:prstGeom>
          <a:noFill/>
          <a:ln>
            <a:noFill/>
          </a:ln>
        </p:spPr>
      </p:pic>
      <p:pic>
        <p:nvPicPr>
          <p:cNvPr id="409" name="Google Shape;409;p53"/>
          <p:cNvPicPr preferRelativeResize="0"/>
          <p:nvPr/>
        </p:nvPicPr>
        <p:blipFill rotWithShape="1">
          <a:blip r:embed="rId5">
            <a:alphaModFix/>
          </a:blip>
          <a:srcRect b="10830" l="40012" r="39784" t="13851"/>
          <a:stretch/>
        </p:blipFill>
        <p:spPr>
          <a:xfrm>
            <a:off x="4980700" y="1269600"/>
            <a:ext cx="1847424" cy="3873901"/>
          </a:xfrm>
          <a:prstGeom prst="rect">
            <a:avLst/>
          </a:prstGeom>
          <a:noFill/>
          <a:ln>
            <a:noFill/>
          </a:ln>
        </p:spPr>
      </p:pic>
      <p:pic>
        <p:nvPicPr>
          <p:cNvPr id="410" name="Google Shape;410;p53"/>
          <p:cNvPicPr preferRelativeResize="0"/>
          <p:nvPr/>
        </p:nvPicPr>
        <p:blipFill rotWithShape="1">
          <a:blip r:embed="rId6">
            <a:alphaModFix/>
          </a:blip>
          <a:srcRect b="10627" l="39946" r="39849" t="14054"/>
          <a:stretch/>
        </p:blipFill>
        <p:spPr>
          <a:xfrm>
            <a:off x="7088625" y="1269600"/>
            <a:ext cx="1847424" cy="38739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517650" y="2580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Prototype-User Flow 2</a:t>
            </a:r>
            <a:endParaRPr/>
          </a:p>
        </p:txBody>
      </p:sp>
      <p:sp>
        <p:nvSpPr>
          <p:cNvPr id="416" name="Google Shape;416;p5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7" name="Google Shape;417;p54"/>
          <p:cNvPicPr preferRelativeResize="0"/>
          <p:nvPr/>
        </p:nvPicPr>
        <p:blipFill rotWithShape="1">
          <a:blip r:embed="rId3">
            <a:alphaModFix/>
          </a:blip>
          <a:srcRect b="10762" l="39961" r="40012" t="14235"/>
          <a:stretch/>
        </p:blipFill>
        <p:spPr>
          <a:xfrm>
            <a:off x="4967600" y="1212625"/>
            <a:ext cx="1831152" cy="3857625"/>
          </a:xfrm>
          <a:prstGeom prst="rect">
            <a:avLst/>
          </a:prstGeom>
          <a:noFill/>
          <a:ln>
            <a:noFill/>
          </a:ln>
        </p:spPr>
      </p:pic>
      <p:pic>
        <p:nvPicPr>
          <p:cNvPr id="418" name="Google Shape;418;p54"/>
          <p:cNvPicPr preferRelativeResize="0"/>
          <p:nvPr/>
        </p:nvPicPr>
        <p:blipFill rotWithShape="1">
          <a:blip r:embed="rId4">
            <a:alphaModFix/>
          </a:blip>
          <a:srcRect b="11526" l="39987" r="39987" t="13476"/>
          <a:stretch/>
        </p:blipFill>
        <p:spPr>
          <a:xfrm>
            <a:off x="7103050" y="1212625"/>
            <a:ext cx="1831152" cy="3857625"/>
          </a:xfrm>
          <a:prstGeom prst="rect">
            <a:avLst/>
          </a:prstGeom>
          <a:noFill/>
          <a:ln>
            <a:noFill/>
          </a:ln>
        </p:spPr>
      </p:pic>
      <p:pic>
        <p:nvPicPr>
          <p:cNvPr id="419" name="Google Shape;419;p54"/>
          <p:cNvPicPr preferRelativeResize="0"/>
          <p:nvPr/>
        </p:nvPicPr>
        <p:blipFill rotWithShape="1">
          <a:blip r:embed="rId5">
            <a:alphaModFix/>
          </a:blip>
          <a:srcRect b="11264" l="40038" r="39936" t="13739"/>
          <a:stretch/>
        </p:blipFill>
        <p:spPr>
          <a:xfrm>
            <a:off x="2978650" y="1212625"/>
            <a:ext cx="1831152" cy="3857625"/>
          </a:xfrm>
          <a:prstGeom prst="rect">
            <a:avLst/>
          </a:prstGeom>
          <a:noFill/>
          <a:ln>
            <a:noFill/>
          </a:ln>
        </p:spPr>
      </p:pic>
      <p:pic>
        <p:nvPicPr>
          <p:cNvPr id="420" name="Google Shape;420;p54"/>
          <p:cNvPicPr preferRelativeResize="0"/>
          <p:nvPr/>
        </p:nvPicPr>
        <p:blipFill rotWithShape="1">
          <a:blip r:embed="rId6">
            <a:alphaModFix/>
          </a:blip>
          <a:srcRect b="11061" l="39972" r="40002" t="13941"/>
          <a:stretch/>
        </p:blipFill>
        <p:spPr>
          <a:xfrm>
            <a:off x="949000" y="1212625"/>
            <a:ext cx="1831152" cy="3857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 Sessions Findings</a:t>
            </a:r>
            <a:endParaRPr/>
          </a:p>
        </p:txBody>
      </p:sp>
      <p:sp>
        <p:nvSpPr>
          <p:cNvPr id="426" name="Google Shape;426;p5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a:p>
            <a:pPr indent="0" lvl="0" marL="0" rtl="0" algn="l">
              <a:spcBef>
                <a:spcPts val="1600"/>
              </a:spcBef>
              <a:spcAft>
                <a:spcPts val="0"/>
              </a:spcAft>
              <a:buNone/>
            </a:pPr>
            <a:r>
              <a:rPr lang="en"/>
              <a:t>Number of sessions: 4</a:t>
            </a:r>
            <a:endParaRPr/>
          </a:p>
          <a:p>
            <a:pPr indent="0" lvl="0" marL="0" rtl="0" algn="l">
              <a:spcBef>
                <a:spcPts val="1600"/>
              </a:spcBef>
              <a:spcAft>
                <a:spcPts val="0"/>
              </a:spcAft>
              <a:buNone/>
            </a:pPr>
            <a:r>
              <a:rPr lang="en"/>
              <a:t>Each session lasted for about 15-20 minutes</a:t>
            </a:r>
            <a:endParaRPr/>
          </a:p>
          <a:p>
            <a:pPr indent="0" lvl="0" marL="0" rtl="0" algn="l">
              <a:spcBef>
                <a:spcPts val="1600"/>
              </a:spcBef>
              <a:spcAft>
                <a:spcPts val="0"/>
              </a:spcAft>
              <a:buNone/>
            </a:pPr>
            <a:r>
              <a:rPr lang="en"/>
              <a:t>Occupation of participants: 4 students</a:t>
            </a:r>
            <a:endParaRPr/>
          </a:p>
          <a:p>
            <a:pPr indent="0" lvl="0" marL="0" rtl="0" algn="l">
              <a:spcBef>
                <a:spcPts val="1600"/>
              </a:spcBef>
              <a:spcAft>
                <a:spcPts val="0"/>
              </a:spcAft>
              <a:buNone/>
            </a:pPr>
            <a:r>
              <a:rPr lang="en"/>
              <a:t>Both test cases are done for every session</a:t>
            </a:r>
            <a:endParaRPr/>
          </a:p>
          <a:p>
            <a:pPr indent="0" lvl="0" marL="0" rtl="0" algn="l">
              <a:spcBef>
                <a:spcPts val="1600"/>
              </a:spcBef>
              <a:spcAft>
                <a:spcPts val="0"/>
              </a:spcAft>
              <a:buNone/>
            </a:pPr>
            <a:r>
              <a:rPr lang="en"/>
              <a:t>Sessions are done using team viewer and facebook phone call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a:t>
            </a:r>
            <a:endParaRPr/>
          </a:p>
          <a:p>
            <a:pPr indent="0" lvl="0" marL="0" rtl="0" algn="l">
              <a:spcBef>
                <a:spcPts val="1600"/>
              </a:spcBef>
              <a:spcAft>
                <a:spcPts val="0"/>
              </a:spcAft>
              <a:buNone/>
            </a:pPr>
            <a:r>
              <a:rPr lang="en"/>
              <a:t>2 participants match the persona of “p</a:t>
            </a:r>
            <a:r>
              <a:rPr lang="en"/>
              <a:t>opular crossfit senior”</a:t>
            </a:r>
            <a:r>
              <a:rPr lang="en"/>
              <a:t> and 2 other are extremely close to this persona</a:t>
            </a:r>
            <a:endParaRPr/>
          </a:p>
          <a:p>
            <a:pPr indent="0" lvl="0" marL="0" rtl="0" algn="l">
              <a:spcBef>
                <a:spcPts val="1600"/>
              </a:spcBef>
              <a:spcAft>
                <a:spcPts val="0"/>
              </a:spcAft>
              <a:buNone/>
            </a:pPr>
            <a:r>
              <a:rPr lang="en"/>
              <a:t>From the test sessions, the most recognizable issue is the inability to recognize a link from Add App page to Existed app page (See app usage)</a:t>
            </a:r>
            <a:endParaRPr/>
          </a:p>
          <a:p>
            <a:pPr indent="0" lvl="0" marL="0" rtl="0" algn="l">
              <a:spcBef>
                <a:spcPts val="1600"/>
              </a:spcBef>
              <a:spcAft>
                <a:spcPts val="0"/>
              </a:spcAft>
              <a:buNone/>
            </a:pPr>
            <a:r>
              <a:rPr lang="en"/>
              <a:t>Several detrimental issues related to the functionality was found like the lack of ability to edit personal log</a:t>
            </a:r>
            <a:endParaRPr/>
          </a:p>
          <a:p>
            <a:pPr indent="0" lvl="0" marL="0" rtl="0" algn="l">
              <a:spcBef>
                <a:spcPts val="1600"/>
              </a:spcBef>
              <a:spcAft>
                <a:spcPts val="1600"/>
              </a:spcAft>
              <a:buNone/>
            </a:pPr>
            <a:r>
              <a:rPr lang="en"/>
              <a:t>While the most popular links to Recommendation page from the burger menu and the home page were discovered in a broken state, most users was able to go to Recommendation page through a lesser known link from Personal log page</a:t>
            </a:r>
            <a:endParaRPr/>
          </a:p>
        </p:txBody>
      </p:sp>
      <p:sp>
        <p:nvSpPr>
          <p:cNvPr id="432" name="Google Shape;432;p5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 Sessions Findings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user don’t traverse through App Menu page often and get to Add App and Existed App page through links outside of App Menu page</a:t>
            </a:r>
            <a:endParaRPr/>
          </a:p>
          <a:p>
            <a:pPr indent="0" lvl="0" marL="0" rtl="0" algn="l">
              <a:spcBef>
                <a:spcPts val="1600"/>
              </a:spcBef>
              <a:spcAft>
                <a:spcPts val="0"/>
              </a:spcAft>
              <a:buNone/>
            </a:pPr>
            <a:r>
              <a:rPr lang="en"/>
              <a:t>Despite using the burger menu and the app name at the top to traverse back to homepage, three user did notice the home button at the end of some page and use it later to return to homepage. One user did report on the lack of the homepage link on Recommendation page</a:t>
            </a:r>
            <a:endParaRPr/>
          </a:p>
          <a:p>
            <a:pPr indent="0" lvl="0" marL="0" rtl="0" algn="l">
              <a:spcBef>
                <a:spcPts val="1600"/>
              </a:spcBef>
              <a:spcAft>
                <a:spcPts val="0"/>
              </a:spcAft>
              <a:buNone/>
            </a:pPr>
            <a:r>
              <a:rPr lang="en"/>
              <a:t>Most user relied heavily on the burger menu on the homepage instead of clicking into the sections of the homepage to get to the expected destination</a:t>
            </a:r>
            <a:endParaRPr/>
          </a:p>
          <a:p>
            <a:pPr indent="0" lvl="0" marL="0" rtl="0" algn="l">
              <a:spcBef>
                <a:spcPts val="1600"/>
              </a:spcBef>
              <a:spcAft>
                <a:spcPts val="1600"/>
              </a:spcAft>
              <a:buNone/>
            </a:pPr>
            <a:r>
              <a:rPr lang="en"/>
              <a:t>One user still don’t understand the purpose of the app despite having completely explore the whole app</a:t>
            </a:r>
            <a:endParaRPr/>
          </a:p>
        </p:txBody>
      </p:sp>
      <p:sp>
        <p:nvSpPr>
          <p:cNvPr id="438" name="Google Shape;438;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 Sessions Findings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Minor issues that hinder the experience of users was discovered(ex: lorem ipsum at log in page)</a:t>
            </a:r>
            <a:endParaRPr/>
          </a:p>
          <a:p>
            <a:pPr indent="0" lvl="0" marL="0" rtl="0" algn="l">
              <a:spcBef>
                <a:spcPts val="1600"/>
              </a:spcBef>
              <a:spcAft>
                <a:spcPts val="0"/>
              </a:spcAft>
              <a:buNone/>
            </a:pPr>
            <a:r>
              <a:rPr lang="en"/>
              <a:t>People go straight to Sign Up Form and bypass </a:t>
            </a:r>
            <a:r>
              <a:rPr lang="en"/>
              <a:t>Login</a:t>
            </a:r>
            <a:r>
              <a:rPr lang="en"/>
              <a:t> Form without testing the </a:t>
            </a:r>
            <a:r>
              <a:rPr lang="en"/>
              <a:t>Login</a:t>
            </a:r>
            <a:r>
              <a:rPr lang="en"/>
              <a:t> at all</a:t>
            </a:r>
            <a:endParaRPr/>
          </a:p>
          <a:p>
            <a:pPr indent="0" lvl="0" marL="0" rtl="0" algn="l">
              <a:spcBef>
                <a:spcPts val="1600"/>
              </a:spcBef>
              <a:spcAft>
                <a:spcPts val="0"/>
              </a:spcAft>
              <a:buNone/>
            </a:pPr>
            <a:r>
              <a:rPr lang="en"/>
              <a:t>The average initial impression is a newspaper app</a:t>
            </a:r>
            <a:endParaRPr/>
          </a:p>
          <a:p>
            <a:pPr indent="0" lvl="0" marL="0" rtl="0" algn="l">
              <a:spcBef>
                <a:spcPts val="1600"/>
              </a:spcBef>
              <a:spcAft>
                <a:spcPts val="0"/>
              </a:spcAft>
              <a:buNone/>
            </a:pPr>
            <a:r>
              <a:rPr lang="en"/>
              <a:t>Most user have a hard time finding the sign out page</a:t>
            </a:r>
            <a:endParaRPr/>
          </a:p>
          <a:p>
            <a:pPr indent="0" lvl="0" marL="0" rtl="0" algn="l">
              <a:spcBef>
                <a:spcPts val="1600"/>
              </a:spcBef>
              <a:spcAft>
                <a:spcPts val="0"/>
              </a:spcAft>
              <a:buNone/>
            </a:pPr>
            <a:r>
              <a:rPr lang="en"/>
              <a:t>Everyone notice the sign in icon right at the start</a:t>
            </a:r>
            <a:endParaRPr/>
          </a:p>
          <a:p>
            <a:pPr indent="0" lvl="0" marL="0" rtl="0" algn="l">
              <a:spcBef>
                <a:spcPts val="1600"/>
              </a:spcBef>
              <a:spcAft>
                <a:spcPts val="1600"/>
              </a:spcAft>
              <a:buNone/>
            </a:pPr>
            <a:r>
              <a:t/>
            </a:r>
            <a:endParaRPr/>
          </a:p>
        </p:txBody>
      </p:sp>
      <p:sp>
        <p:nvSpPr>
          <p:cNvPr id="444" name="Google Shape;444;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 Sessions Findings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9"/>
          <p:cNvSpPr txBox="1"/>
          <p:nvPr>
            <p:ph type="title"/>
          </p:nvPr>
        </p:nvSpPr>
        <p:spPr>
          <a:xfrm>
            <a:off x="819150" y="821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Iteration</a:t>
            </a:r>
            <a:endParaRPr/>
          </a:p>
        </p:txBody>
      </p:sp>
      <p:sp>
        <p:nvSpPr>
          <p:cNvPr id="450" name="Google Shape;450;p5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take during the iteration phase:</a:t>
            </a:r>
            <a:endParaRPr/>
          </a:p>
          <a:p>
            <a:pPr indent="0" lvl="0" marL="0" rtl="0" algn="l">
              <a:spcBef>
                <a:spcPts val="1600"/>
              </a:spcBef>
              <a:spcAft>
                <a:spcPts val="0"/>
              </a:spcAft>
              <a:buNone/>
            </a:pPr>
            <a:r>
              <a:rPr lang="en"/>
              <a:t>Fix all dead end pages</a:t>
            </a:r>
            <a:endParaRPr/>
          </a:p>
          <a:p>
            <a:pPr indent="0" lvl="0" marL="0" rtl="0" algn="l">
              <a:spcBef>
                <a:spcPts val="1600"/>
              </a:spcBef>
              <a:spcAft>
                <a:spcPts val="0"/>
              </a:spcAft>
              <a:buNone/>
            </a:pPr>
            <a:r>
              <a:rPr lang="en"/>
              <a:t>Fix sign up page with Lorem Ipsum placeholder and sign up button not leading back to home page</a:t>
            </a:r>
            <a:endParaRPr/>
          </a:p>
          <a:p>
            <a:pPr indent="0" lvl="0" marL="0" rtl="0" algn="l">
              <a:spcBef>
                <a:spcPts val="1600"/>
              </a:spcBef>
              <a:spcAft>
                <a:spcPts val="0"/>
              </a:spcAft>
              <a:buNone/>
            </a:pPr>
            <a:r>
              <a:rPr lang="en"/>
              <a:t>Make the link to traverse from Add App page to Existed App page more visible</a:t>
            </a:r>
            <a:endParaRPr/>
          </a:p>
          <a:p>
            <a:pPr indent="0" lvl="0" marL="0" rtl="0" algn="l">
              <a:spcBef>
                <a:spcPts val="1600"/>
              </a:spcBef>
              <a:spcAft>
                <a:spcPts val="0"/>
              </a:spcAft>
              <a:buNone/>
            </a:pPr>
            <a:r>
              <a:rPr lang="en"/>
              <a:t>Add the functionality to insert personal log in Personal Log page</a:t>
            </a:r>
            <a:endParaRPr/>
          </a:p>
          <a:p>
            <a:pPr indent="0" lvl="0" marL="0" rtl="0" algn="l">
              <a:spcBef>
                <a:spcPts val="1600"/>
              </a:spcBef>
              <a:spcAft>
                <a:spcPts val="0"/>
              </a:spcAft>
              <a:buNone/>
            </a:pPr>
            <a:r>
              <a:rPr lang="en"/>
              <a:t>Add condition so that after log in, user will be sent to personal Log page instead of back to sign In page so that they can find the log out button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Iteration</a:t>
            </a:r>
            <a:endParaRPr/>
          </a:p>
        </p:txBody>
      </p:sp>
      <p:sp>
        <p:nvSpPr>
          <p:cNvPr id="456" name="Google Shape;456;p6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take during the iteration phase(cont):</a:t>
            </a:r>
            <a:endParaRPr/>
          </a:p>
          <a:p>
            <a:pPr indent="0" lvl="0" marL="0" rtl="0" algn="l">
              <a:spcBef>
                <a:spcPts val="1600"/>
              </a:spcBef>
              <a:spcAft>
                <a:spcPts val="0"/>
              </a:spcAft>
              <a:buNone/>
            </a:pPr>
            <a:r>
              <a:rPr lang="en"/>
              <a:t>Change the position of log out button </a:t>
            </a:r>
            <a:endParaRPr/>
          </a:p>
          <a:p>
            <a:pPr indent="0" lvl="0" marL="0" rtl="0" algn="l">
              <a:spcBef>
                <a:spcPts val="1600"/>
              </a:spcBef>
              <a:spcAft>
                <a:spcPts val="0"/>
              </a:spcAft>
              <a:buNone/>
            </a:pPr>
            <a:r>
              <a:rPr lang="en"/>
              <a:t>Steps to take during the iteration phase:</a:t>
            </a:r>
            <a:endParaRPr/>
          </a:p>
          <a:p>
            <a:pPr indent="0" lvl="0" marL="0" rtl="0" algn="l">
              <a:spcBef>
                <a:spcPts val="1600"/>
              </a:spcBef>
              <a:spcAft>
                <a:spcPts val="0"/>
              </a:spcAft>
              <a:buNone/>
            </a:pPr>
            <a:r>
              <a:rPr lang="en"/>
              <a:t>Redo the color scheme to reduce the amount of color use while still keep the clarity</a:t>
            </a:r>
            <a:endParaRPr/>
          </a:p>
          <a:p>
            <a:pPr indent="0" lvl="0" marL="0" rtl="0" algn="l">
              <a:spcBef>
                <a:spcPts val="1600"/>
              </a:spcBef>
              <a:spcAft>
                <a:spcPts val="0"/>
              </a:spcAft>
              <a:buNone/>
            </a:pPr>
            <a:r>
              <a:rPr lang="en"/>
              <a:t>Readjust minor in-app element like block design to improve the overall visual of the app</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1"/>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Research/Analysis</a:t>
            </a:r>
            <a:endParaRPr/>
          </a:p>
        </p:txBody>
      </p:sp>
      <p:sp>
        <p:nvSpPr>
          <p:cNvPr id="159" name="Google Shape;159;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0" name="Google Shape;160;p17"/>
          <p:cNvSpPr/>
          <p:nvPr/>
        </p:nvSpPr>
        <p:spPr>
          <a:xfrm>
            <a:off x="435813" y="1916550"/>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Research finding</a:t>
            </a:r>
            <a:endParaRPr>
              <a:solidFill>
                <a:schemeClr val="accent6"/>
              </a:solidFill>
            </a:endParaRPr>
          </a:p>
        </p:txBody>
      </p:sp>
      <p:sp>
        <p:nvSpPr>
          <p:cNvPr id="161" name="Google Shape;161;p17"/>
          <p:cNvSpPr/>
          <p:nvPr/>
        </p:nvSpPr>
        <p:spPr>
          <a:xfrm>
            <a:off x="3428538" y="1916550"/>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User interview guide</a:t>
            </a:r>
            <a:endParaRPr>
              <a:solidFill>
                <a:schemeClr val="lt1"/>
              </a:solidFill>
            </a:endParaRPr>
          </a:p>
        </p:txBody>
      </p:sp>
      <p:sp>
        <p:nvSpPr>
          <p:cNvPr id="162" name="Google Shape;162;p17"/>
          <p:cNvSpPr/>
          <p:nvPr/>
        </p:nvSpPr>
        <p:spPr>
          <a:xfrm>
            <a:off x="6681688" y="1916550"/>
            <a:ext cx="2026500" cy="1310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User survey</a:t>
            </a:r>
            <a:endParaRPr>
              <a:solidFill>
                <a:schemeClr val="dk1"/>
              </a:solidFill>
            </a:endParaRPr>
          </a:p>
        </p:txBody>
      </p:sp>
      <p:sp>
        <p:nvSpPr>
          <p:cNvPr id="163" name="Google Shape;163;p17"/>
          <p:cNvSpPr/>
          <p:nvPr/>
        </p:nvSpPr>
        <p:spPr>
          <a:xfrm>
            <a:off x="3428538" y="3444325"/>
            <a:ext cx="2026500" cy="1310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Persona</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4225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interview guide</a:t>
            </a:r>
            <a:endParaRPr/>
          </a:p>
        </p:txBody>
      </p:sp>
      <p:sp>
        <p:nvSpPr>
          <p:cNvPr id="169" name="Google Shape;169;p18"/>
          <p:cNvSpPr txBox="1"/>
          <p:nvPr>
            <p:ph idx="1" type="body"/>
          </p:nvPr>
        </p:nvSpPr>
        <p:spPr>
          <a:xfrm>
            <a:off x="819150" y="1203975"/>
            <a:ext cx="7505700" cy="244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Introduction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Hello, we are undertaking a user experience research and would like to seek some insight from different point of view. Can we have 15-20 minutes of your time?</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7F7F7F"/>
                </a:solidFill>
                <a:latin typeface="Arial"/>
                <a:ea typeface="Arial"/>
                <a:cs typeface="Arial"/>
                <a:sym typeface="Arial"/>
              </a:rPr>
              <a:t>//If no -&gt; Ok, we understand, have a nice evening.</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7F7F7F"/>
                </a:solidFill>
                <a:latin typeface="Arial"/>
                <a:ea typeface="Arial"/>
                <a:cs typeface="Arial"/>
                <a:sym typeface="Arial"/>
              </a:rPr>
              <a:t>//If yes -&gt; </a:t>
            </a:r>
            <a:r>
              <a:rPr lang="en" sz="1100">
                <a:solidFill>
                  <a:srgbClr val="000000"/>
                </a:solidFill>
                <a:latin typeface="Arial"/>
                <a:ea typeface="Arial"/>
                <a:cs typeface="Arial"/>
                <a:sym typeface="Arial"/>
              </a:rPr>
              <a:t>Ok great. So our research for now primarily focus on the mental health issues, specifically around college students and people who are diagnosed with depression.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A little bit about us and the interview: my name is […], who will be your main interviewer today. These two guys asides me are […] and [… ]They will be in charge of taking notes for the interview and sometimes join in the conversation.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7F7F7F"/>
                </a:solidFill>
                <a:latin typeface="Arial"/>
                <a:ea typeface="Arial"/>
                <a:cs typeface="Arial"/>
                <a:sym typeface="Arial"/>
              </a:rPr>
              <a:t>//Replace […] with Minh, Bradley or Laith</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We would like the interview to be about your experience alone and not from family members, friends or acquaintances. You are encouraged to give us your thought, even when the questions don’t apply directly to you. Since we are at research stage and have no clear goal in mind, the more personal your answers is, the more it helps us clear our focus. If you would like some questions be made clearer or have any addition feedbacks, feel free to share them.</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interview guide</a:t>
            </a:r>
            <a:endParaRPr/>
          </a:p>
        </p:txBody>
      </p:sp>
      <p:sp>
        <p:nvSpPr>
          <p:cNvPr id="175" name="Google Shape;175;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Question properties</a:t>
            </a:r>
            <a:endParaRPr/>
          </a:p>
        </p:txBody>
      </p:sp>
      <p:sp>
        <p:nvSpPr>
          <p:cNvPr id="176" name="Google Shape;176;p19"/>
          <p:cNvSpPr/>
          <p:nvPr/>
        </p:nvSpPr>
        <p:spPr>
          <a:xfrm>
            <a:off x="496450" y="3434425"/>
            <a:ext cx="2026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a:t>
            </a:r>
            <a:endParaRPr/>
          </a:p>
        </p:txBody>
      </p:sp>
      <p:sp>
        <p:nvSpPr>
          <p:cNvPr id="177" name="Google Shape;177;p19"/>
          <p:cNvSpPr/>
          <p:nvPr/>
        </p:nvSpPr>
        <p:spPr>
          <a:xfrm>
            <a:off x="3489175" y="3434425"/>
            <a:ext cx="2026500" cy="131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Sensitive to personal factor</a:t>
            </a:r>
            <a:endParaRPr>
              <a:solidFill>
                <a:schemeClr val="lt1"/>
              </a:solidFill>
            </a:endParaRPr>
          </a:p>
        </p:txBody>
      </p:sp>
      <p:sp>
        <p:nvSpPr>
          <p:cNvPr id="178" name="Google Shape;178;p19"/>
          <p:cNvSpPr/>
          <p:nvPr/>
        </p:nvSpPr>
        <p:spPr>
          <a:xfrm>
            <a:off x="6742325" y="3434425"/>
            <a:ext cx="2026500" cy="1310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Logic and easy to follow</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819150" y="3483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interview guide</a:t>
            </a:r>
            <a:endParaRPr/>
          </a:p>
        </p:txBody>
      </p:sp>
      <p:sp>
        <p:nvSpPr>
          <p:cNvPr id="184" name="Google Shape;184;p20"/>
          <p:cNvSpPr txBox="1"/>
          <p:nvPr>
            <p:ph idx="1" type="body"/>
          </p:nvPr>
        </p:nvSpPr>
        <p:spPr>
          <a:xfrm>
            <a:off x="819150" y="1025875"/>
            <a:ext cx="7505700" cy="244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1.</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Are you a student here at Temple? </a:t>
            </a:r>
            <a:r>
              <a:rPr lang="en" sz="1100">
                <a:solidFill>
                  <a:srgbClr val="7F7F7F"/>
                </a:solidFill>
                <a:latin typeface="Arial"/>
                <a:ea typeface="Arial"/>
                <a:cs typeface="Arial"/>
                <a:sym typeface="Arial"/>
              </a:rPr>
              <a:t>//If no, what’s your occupation</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2.</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was this year experience so far, or last year?</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3.</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Do you have any medical conditions that you feel ok to talk about? If this is a sensitive topic, we can move on.</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4.</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do you think are the greatest problems for student in America regarding their daily student life? Why?</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5.</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Describe your daily life at college. What do you usually do on the weekend? What would you like to do on the weekend?</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6.</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your expectations or goals on a weekly basis? How about on a yearly basis?</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7.</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some of the most difficult things in college so far? What do you think is your most prominent reasons for your difficulties?</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8.</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some of the solutions you would have for your problems? </a:t>
            </a:r>
            <a:r>
              <a:rPr lang="en" sz="1100">
                <a:solidFill>
                  <a:srgbClr val="7F7F7F"/>
                </a:solidFill>
                <a:latin typeface="Arial"/>
                <a:ea typeface="Arial"/>
                <a:cs typeface="Arial"/>
                <a:sym typeface="Arial"/>
              </a:rPr>
              <a:t>//skip if prev question say they have no problem</a:t>
            </a:r>
            <a:endParaRPr sz="1100">
              <a:solidFill>
                <a:srgbClr val="7F7F7F"/>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9.</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how would you describe your time management skill? Any interesting incident you would like to share?</a:t>
            </a:r>
            <a:r>
              <a:rPr lang="en" sz="1100">
                <a:solidFill>
                  <a:srgbClr val="7F7F7F"/>
                </a:solidFill>
                <a:latin typeface="Arial"/>
                <a:ea typeface="Arial"/>
                <a:cs typeface="Arial"/>
                <a:sym typeface="Arial"/>
              </a:rPr>
              <a:t> //skip if prev question mention schedule</a:t>
            </a:r>
            <a:endParaRPr sz="1100">
              <a:solidFill>
                <a:srgbClr val="7F7F7F"/>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819150" y="3483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interview guide</a:t>
            </a:r>
            <a:endParaRPr/>
          </a:p>
        </p:txBody>
      </p:sp>
      <p:sp>
        <p:nvSpPr>
          <p:cNvPr id="190" name="Google Shape;190;p21"/>
          <p:cNvSpPr txBox="1"/>
          <p:nvPr>
            <p:ph idx="1" type="body"/>
          </p:nvPr>
        </p:nvSpPr>
        <p:spPr>
          <a:xfrm>
            <a:off x="819150" y="1025875"/>
            <a:ext cx="7505700" cy="244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1.</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some qualities, tools or tricks that you think someone with effective time management skills would possess?</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2.</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your experiences with technology?</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3.</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is your most used application on your device?</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4.</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is your daily routine on social media?</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5.</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some things that distract you the most?</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6.</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are your thoughts about health and wellness application? Have you tried one? Any experience with the app? Why did you decided to use that app?</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7.</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is the most concerning issues for you about your wellness or health?</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8.</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What would you think is the most concerning issues for students in America regarding wellness or health?</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9.</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How would you describe your ability to remember things?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7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